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0" Type="http://schemas.openxmlformats.org/officeDocument/2006/relationships/slideLayout" Target="../slideLayouts/slideLayout1.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80934" y="2301835"/>
            <a:ext cx="5012531" cy="3625810"/>
          </a:xfrm>
          <a:prstGeom prst="rect">
            <a:avLst/>
          </a:prstGeom>
        </p:spPr>
      </p:pic>
      <p:sp>
        <p:nvSpPr>
          <p:cNvPr id="6" name="Text 1"/>
          <p:cNvSpPr/>
          <p:nvPr/>
        </p:nvSpPr>
        <p:spPr>
          <a:xfrm>
            <a:off x="663178" y="1186101"/>
            <a:ext cx="7817644" cy="2905601"/>
          </a:xfrm>
          <a:prstGeom prst="rect">
            <a:avLst/>
          </a:prstGeom>
          <a:noFill/>
          <a:ln/>
        </p:spPr>
        <p:txBody>
          <a:bodyPr wrap="square" rtlCol="0" anchor="t"/>
          <a:lstStyle/>
          <a:p>
            <a:pPr indent="0" marL="0">
              <a:lnSpc>
                <a:spcPts val="5720"/>
              </a:lnSpc>
              <a:buNone/>
            </a:pPr>
            <a:r>
              <a:rPr lang="en-US" sz="4576" dirty="0">
                <a:solidFill>
                  <a:srgbClr val="C6BFEE"/>
                </a:solidFill>
                <a:latin typeface="Prompt" pitchFamily="34" charset="0"/>
                <a:ea typeface="Prompt" pitchFamily="34" charset="-122"/>
                <a:cs typeface="Prompt" pitchFamily="34" charset="-120"/>
              </a:rPr>
              <a:t>Level Up Learning: Revolutionizing Education with Innovative EdTech Tools</a:t>
            </a:r>
            <a:endParaRPr lang="en-US" sz="4576" dirty="0"/>
          </a:p>
        </p:txBody>
      </p:sp>
      <p:sp>
        <p:nvSpPr>
          <p:cNvPr id="7" name="Text 2"/>
          <p:cNvSpPr/>
          <p:nvPr/>
        </p:nvSpPr>
        <p:spPr>
          <a:xfrm>
            <a:off x="663178" y="4375904"/>
            <a:ext cx="7817644" cy="2122765"/>
          </a:xfrm>
          <a:prstGeom prst="rect">
            <a:avLst/>
          </a:prstGeom>
          <a:noFill/>
          <a:ln/>
        </p:spPr>
        <p:txBody>
          <a:bodyPr wrap="square" rtlCol="0" anchor="t"/>
          <a:lstStyle/>
          <a:p>
            <a:pPr indent="0" marL="0">
              <a:lnSpc>
                <a:spcPts val="2388"/>
              </a:lnSpc>
              <a:buNone/>
            </a:pPr>
            <a:r>
              <a:rPr lang="en-US" sz="1492" dirty="0">
                <a:solidFill>
                  <a:srgbClr val="DAD8E9"/>
                </a:solidFill>
                <a:latin typeface="Mukta" pitchFamily="34" charset="0"/>
                <a:ea typeface="Mukta" pitchFamily="34" charset="-122"/>
                <a:cs typeface="Mukta" pitchFamily="34" charset="-120"/>
              </a:rPr>
              <a:t>In an era marked by rapid digital transformation, educational technology (EdTech) has emerged as a powerful force in reshaping the landscape of learning. As we strive to make quality education more accessible, engaging, and personalized for learners worldwide, the development of innovative EdTech tools has become paramount. This visionary project, "Level Up Learning," aims to harness the potential of cutting-edge technologies to create transformative educational experiences that empower students, support teachers, and foster a more inclusive and equitable learning environment.</a:t>
            </a:r>
            <a:endParaRPr lang="en-US" sz="1492" dirty="0"/>
          </a:p>
        </p:txBody>
      </p:sp>
      <p:sp>
        <p:nvSpPr>
          <p:cNvPr id="8" name="Shape 3"/>
          <p:cNvSpPr/>
          <p:nvPr/>
        </p:nvSpPr>
        <p:spPr>
          <a:xfrm>
            <a:off x="663178" y="6725960"/>
            <a:ext cx="303133" cy="303133"/>
          </a:xfrm>
          <a:prstGeom prst="roundRect">
            <a:avLst>
              <a:gd name="adj" fmla="val 30161961"/>
            </a:avLst>
          </a:prstGeom>
          <a:solidFill>
            <a:srgbClr val="5DC6F0"/>
          </a:solidFill>
          <a:ln w="7620">
            <a:solidFill>
              <a:srgbClr val="FFFFFF"/>
            </a:solidFill>
            <a:prstDash val="solid"/>
          </a:ln>
        </p:spPr>
      </p:sp>
      <p:sp>
        <p:nvSpPr>
          <p:cNvPr id="9" name="Text 4"/>
          <p:cNvSpPr/>
          <p:nvPr/>
        </p:nvSpPr>
        <p:spPr>
          <a:xfrm>
            <a:off x="755690" y="6828711"/>
            <a:ext cx="117991" cy="97512"/>
          </a:xfrm>
          <a:prstGeom prst="rect">
            <a:avLst/>
          </a:prstGeom>
          <a:noFill/>
          <a:ln/>
        </p:spPr>
        <p:txBody>
          <a:bodyPr wrap="none" rtlCol="0" anchor="t"/>
          <a:lstStyle/>
          <a:p>
            <a:pPr algn="ctr" indent="0" marL="0">
              <a:lnSpc>
                <a:spcPts val="768"/>
              </a:lnSpc>
              <a:buNone/>
            </a:pPr>
            <a:r>
              <a:rPr lang="en-US" sz="768" dirty="0">
                <a:solidFill>
                  <a:srgbClr val="3C3838"/>
                </a:solidFill>
                <a:latin typeface="Mukta" pitchFamily="34" charset="0"/>
                <a:ea typeface="Mukta" pitchFamily="34" charset="-122"/>
                <a:cs typeface="Mukta" pitchFamily="34" charset="-120"/>
              </a:rPr>
              <a:t>Gk</a:t>
            </a:r>
            <a:endParaRPr lang="en-US" sz="768" dirty="0"/>
          </a:p>
        </p:txBody>
      </p:sp>
      <p:sp>
        <p:nvSpPr>
          <p:cNvPr id="10" name="Text 5"/>
          <p:cNvSpPr/>
          <p:nvPr/>
        </p:nvSpPr>
        <p:spPr>
          <a:xfrm>
            <a:off x="1060966" y="6711791"/>
            <a:ext cx="1657112" cy="331708"/>
          </a:xfrm>
          <a:prstGeom prst="rect">
            <a:avLst/>
          </a:prstGeom>
          <a:noFill/>
          <a:ln/>
        </p:spPr>
        <p:txBody>
          <a:bodyPr wrap="none" rtlCol="0" anchor="t"/>
          <a:lstStyle/>
          <a:p>
            <a:pPr algn="l" indent="0" marL="0">
              <a:lnSpc>
                <a:spcPts val="2611"/>
              </a:lnSpc>
              <a:buNone/>
            </a:pPr>
            <a:r>
              <a:rPr lang="en-US" sz="1865" b="1" dirty="0">
                <a:solidFill>
                  <a:srgbClr val="DAD8E9"/>
                </a:solidFill>
                <a:latin typeface="Mukta" pitchFamily="34" charset="0"/>
                <a:ea typeface="Mukta" pitchFamily="34" charset="-122"/>
                <a:cs typeface="Mukta" pitchFamily="34" charset="-120"/>
              </a:rPr>
              <a:t>by George klaus</a:t>
            </a:r>
            <a:endParaRPr lang="en-US" sz="1865"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1070015"/>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Contact Information</a:t>
            </a:r>
            <a:endParaRPr lang="en-US" sz="4320" dirty="0"/>
          </a:p>
        </p:txBody>
      </p:sp>
      <p:sp>
        <p:nvSpPr>
          <p:cNvPr id="5" name="Shape 2"/>
          <p:cNvSpPr/>
          <p:nvPr/>
        </p:nvSpPr>
        <p:spPr>
          <a:xfrm>
            <a:off x="7299841" y="2249567"/>
            <a:ext cx="30837" cy="4910018"/>
          </a:xfrm>
          <a:prstGeom prst="roundRect">
            <a:avLst>
              <a:gd name="adj" fmla="val 336262"/>
            </a:avLst>
          </a:prstGeom>
          <a:solidFill>
            <a:srgbClr val="6D4562"/>
          </a:solidFill>
          <a:ln/>
        </p:spPr>
      </p:sp>
      <p:sp>
        <p:nvSpPr>
          <p:cNvPr id="6" name="Shape 3"/>
          <p:cNvSpPr/>
          <p:nvPr/>
        </p:nvSpPr>
        <p:spPr>
          <a:xfrm>
            <a:off x="6173450" y="2789456"/>
            <a:ext cx="864037" cy="30837"/>
          </a:xfrm>
          <a:prstGeom prst="roundRect">
            <a:avLst>
              <a:gd name="adj" fmla="val 336262"/>
            </a:avLst>
          </a:prstGeom>
          <a:solidFill>
            <a:srgbClr val="6D4562"/>
          </a:solidFill>
          <a:ln/>
        </p:spPr>
      </p:sp>
      <p:sp>
        <p:nvSpPr>
          <p:cNvPr id="7" name="Shape 4"/>
          <p:cNvSpPr/>
          <p:nvPr/>
        </p:nvSpPr>
        <p:spPr>
          <a:xfrm>
            <a:off x="7037487" y="2527221"/>
            <a:ext cx="555427" cy="555427"/>
          </a:xfrm>
          <a:prstGeom prst="roundRect">
            <a:avLst>
              <a:gd name="adj" fmla="val 18669"/>
            </a:avLst>
          </a:prstGeom>
          <a:solidFill>
            <a:srgbClr val="542C49"/>
          </a:solidFill>
          <a:ln w="15240">
            <a:solidFill>
              <a:srgbClr val="6D4562"/>
            </a:solidFill>
            <a:prstDash val="solid"/>
          </a:ln>
        </p:spPr>
      </p:sp>
      <p:sp>
        <p:nvSpPr>
          <p:cNvPr id="8" name="Text 5"/>
          <p:cNvSpPr/>
          <p:nvPr/>
        </p:nvSpPr>
        <p:spPr>
          <a:xfrm>
            <a:off x="7253585" y="2640330"/>
            <a:ext cx="123111" cy="329208"/>
          </a:xfrm>
          <a:prstGeom prst="rect">
            <a:avLst/>
          </a:prstGeom>
          <a:noFill/>
          <a:ln/>
        </p:spPr>
        <p:txBody>
          <a:bodyPr wrap="none" rtlCol="0" anchor="t"/>
          <a:lstStyle/>
          <a:p>
            <a:pPr algn="ctr" indent="0" marL="0">
              <a:lnSpc>
                <a:spcPts val="2592"/>
              </a:lnSpc>
              <a:buNone/>
            </a:pPr>
            <a:r>
              <a:rPr lang="en-US" sz="2592" dirty="0">
                <a:solidFill>
                  <a:srgbClr val="DAD8E9"/>
                </a:solidFill>
                <a:latin typeface="Prompt" pitchFamily="34" charset="0"/>
                <a:ea typeface="Prompt" pitchFamily="34" charset="-122"/>
                <a:cs typeface="Prompt" pitchFamily="34" charset="-120"/>
              </a:rPr>
              <a:t>1</a:t>
            </a:r>
            <a:endParaRPr lang="en-US" sz="2592" dirty="0"/>
          </a:p>
        </p:txBody>
      </p:sp>
      <p:sp>
        <p:nvSpPr>
          <p:cNvPr id="9" name="Text 6"/>
          <p:cNvSpPr/>
          <p:nvPr/>
        </p:nvSpPr>
        <p:spPr>
          <a:xfrm>
            <a:off x="3214211" y="2496383"/>
            <a:ext cx="2743200" cy="342900"/>
          </a:xfrm>
          <a:prstGeom prst="rect">
            <a:avLst/>
          </a:prstGeom>
          <a:noFill/>
          <a:ln/>
        </p:spPr>
        <p:txBody>
          <a:bodyPr wrap="none" rtlCol="0" anchor="t"/>
          <a:lstStyle/>
          <a:p>
            <a:pPr algn="r" indent="0" marL="0">
              <a:lnSpc>
                <a:spcPts val="2700"/>
              </a:lnSpc>
              <a:buNone/>
            </a:pPr>
            <a:r>
              <a:rPr lang="en-US" sz="2160" dirty="0">
                <a:solidFill>
                  <a:srgbClr val="DAD8E9"/>
                </a:solidFill>
                <a:latin typeface="Prompt" pitchFamily="34" charset="0"/>
                <a:ea typeface="Prompt" pitchFamily="34" charset="-122"/>
                <a:cs typeface="Prompt" pitchFamily="34" charset="-120"/>
              </a:rPr>
              <a:t>Email</a:t>
            </a:r>
            <a:endParaRPr lang="en-US" sz="2160" dirty="0"/>
          </a:p>
        </p:txBody>
      </p:sp>
      <p:sp>
        <p:nvSpPr>
          <p:cNvPr id="10" name="Text 7"/>
          <p:cNvSpPr/>
          <p:nvPr/>
        </p:nvSpPr>
        <p:spPr>
          <a:xfrm>
            <a:off x="1321356" y="2987397"/>
            <a:ext cx="4636056" cy="395049"/>
          </a:xfrm>
          <a:prstGeom prst="rect">
            <a:avLst/>
          </a:prstGeom>
          <a:noFill/>
          <a:ln/>
        </p:spPr>
        <p:txBody>
          <a:bodyPr wrap="none" rtlCol="0" anchor="t"/>
          <a:lstStyle/>
          <a:p>
            <a:pPr algn="r" indent="0" marL="0">
              <a:lnSpc>
                <a:spcPts val="3110"/>
              </a:lnSpc>
              <a:buNone/>
            </a:pPr>
            <a:r>
              <a:rPr lang="en-US" sz="1944" dirty="0">
                <a:solidFill>
                  <a:srgbClr val="DAD8E9"/>
                </a:solidFill>
                <a:latin typeface="Mukta" pitchFamily="34" charset="0"/>
                <a:ea typeface="Mukta" pitchFamily="34" charset="-122"/>
                <a:cs typeface="Mukta" pitchFamily="34" charset="-120"/>
              </a:rPr>
              <a:t>georgerubinga@gmail.com</a:t>
            </a:r>
            <a:endParaRPr lang="en-US" sz="1944" dirty="0"/>
          </a:p>
        </p:txBody>
      </p:sp>
      <p:sp>
        <p:nvSpPr>
          <p:cNvPr id="11" name="Shape 8"/>
          <p:cNvSpPr/>
          <p:nvPr/>
        </p:nvSpPr>
        <p:spPr>
          <a:xfrm>
            <a:off x="7592913" y="4023777"/>
            <a:ext cx="864037" cy="30837"/>
          </a:xfrm>
          <a:prstGeom prst="roundRect">
            <a:avLst>
              <a:gd name="adj" fmla="val 336262"/>
            </a:avLst>
          </a:prstGeom>
          <a:solidFill>
            <a:srgbClr val="6D4562"/>
          </a:solidFill>
          <a:ln/>
        </p:spPr>
      </p:sp>
      <p:sp>
        <p:nvSpPr>
          <p:cNvPr id="12" name="Shape 9"/>
          <p:cNvSpPr/>
          <p:nvPr/>
        </p:nvSpPr>
        <p:spPr>
          <a:xfrm>
            <a:off x="7037487" y="3761542"/>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7218938" y="3874651"/>
            <a:ext cx="192524" cy="329208"/>
          </a:xfrm>
          <a:prstGeom prst="rect">
            <a:avLst/>
          </a:prstGeom>
          <a:noFill/>
          <a:ln/>
        </p:spPr>
        <p:txBody>
          <a:bodyPr wrap="none" rtlCol="0" anchor="t"/>
          <a:lstStyle/>
          <a:p>
            <a:pPr algn="ctr" indent="0" marL="0">
              <a:lnSpc>
                <a:spcPts val="2592"/>
              </a:lnSpc>
              <a:buNone/>
            </a:pPr>
            <a:r>
              <a:rPr lang="en-US" sz="2592" dirty="0">
                <a:solidFill>
                  <a:srgbClr val="DAD8E9"/>
                </a:solidFill>
                <a:latin typeface="Prompt" pitchFamily="34" charset="0"/>
                <a:ea typeface="Prompt" pitchFamily="34" charset="-122"/>
                <a:cs typeface="Prompt" pitchFamily="34" charset="-120"/>
              </a:rPr>
              <a:t>2</a:t>
            </a:r>
            <a:endParaRPr lang="en-US" sz="2592" dirty="0"/>
          </a:p>
        </p:txBody>
      </p:sp>
      <p:sp>
        <p:nvSpPr>
          <p:cNvPr id="14" name="Text 11"/>
          <p:cNvSpPr/>
          <p:nvPr/>
        </p:nvSpPr>
        <p:spPr>
          <a:xfrm>
            <a:off x="8672989" y="3730704"/>
            <a:ext cx="2743200" cy="342900"/>
          </a:xfrm>
          <a:prstGeom prst="rect">
            <a:avLst/>
          </a:prstGeom>
          <a:noFill/>
          <a:ln/>
        </p:spPr>
        <p:txBody>
          <a:bodyPr wrap="none" rtlCol="0" anchor="t"/>
          <a:lstStyle/>
          <a:p>
            <a:pPr algn="l" indent="0" marL="0">
              <a:lnSpc>
                <a:spcPts val="2700"/>
              </a:lnSpc>
              <a:buNone/>
            </a:pPr>
            <a:r>
              <a:rPr lang="en-US" sz="2160" dirty="0">
                <a:solidFill>
                  <a:srgbClr val="DAD8E9"/>
                </a:solidFill>
                <a:latin typeface="Prompt" pitchFamily="34" charset="0"/>
                <a:ea typeface="Prompt" pitchFamily="34" charset="-122"/>
                <a:cs typeface="Prompt" pitchFamily="34" charset="-120"/>
              </a:rPr>
              <a:t>Phone</a:t>
            </a:r>
            <a:endParaRPr lang="en-US" sz="2160" dirty="0"/>
          </a:p>
        </p:txBody>
      </p:sp>
      <p:sp>
        <p:nvSpPr>
          <p:cNvPr id="15" name="Text 12"/>
          <p:cNvSpPr/>
          <p:nvPr/>
        </p:nvSpPr>
        <p:spPr>
          <a:xfrm>
            <a:off x="8672989" y="4221718"/>
            <a:ext cx="4636056" cy="395049"/>
          </a:xfrm>
          <a:prstGeom prst="rect">
            <a:avLst/>
          </a:prstGeom>
          <a:noFill/>
          <a:ln/>
        </p:spPr>
        <p:txBody>
          <a:bodyPr wrap="none" rtlCol="0" anchor="t"/>
          <a:lstStyle/>
          <a:p>
            <a:pPr algn="l" indent="0" marL="0">
              <a:lnSpc>
                <a:spcPts val="3110"/>
              </a:lnSpc>
              <a:buNone/>
            </a:pPr>
            <a:r>
              <a:rPr lang="en-US" sz="1944" dirty="0">
                <a:solidFill>
                  <a:srgbClr val="DAD8E9"/>
                </a:solidFill>
                <a:latin typeface="Mukta" pitchFamily="34" charset="0"/>
                <a:ea typeface="Mukta" pitchFamily="34" charset="-122"/>
                <a:cs typeface="Mukta" pitchFamily="34" charset="-120"/>
              </a:rPr>
              <a:t>+254 725 717 270</a:t>
            </a:r>
            <a:endParaRPr lang="en-US" sz="1944" dirty="0"/>
          </a:p>
        </p:txBody>
      </p:sp>
      <p:sp>
        <p:nvSpPr>
          <p:cNvPr id="16" name="Shape 13"/>
          <p:cNvSpPr/>
          <p:nvPr/>
        </p:nvSpPr>
        <p:spPr>
          <a:xfrm>
            <a:off x="6173450" y="5134630"/>
            <a:ext cx="864037" cy="30837"/>
          </a:xfrm>
          <a:prstGeom prst="roundRect">
            <a:avLst>
              <a:gd name="adj" fmla="val 336262"/>
            </a:avLst>
          </a:prstGeom>
          <a:solidFill>
            <a:srgbClr val="6D4562"/>
          </a:solidFill>
          <a:ln/>
        </p:spPr>
      </p:sp>
      <p:sp>
        <p:nvSpPr>
          <p:cNvPr id="17" name="Shape 14"/>
          <p:cNvSpPr/>
          <p:nvPr/>
        </p:nvSpPr>
        <p:spPr>
          <a:xfrm>
            <a:off x="7037487" y="4872395"/>
            <a:ext cx="555427" cy="555427"/>
          </a:xfrm>
          <a:prstGeom prst="roundRect">
            <a:avLst>
              <a:gd name="adj" fmla="val 18669"/>
            </a:avLst>
          </a:prstGeom>
          <a:solidFill>
            <a:srgbClr val="542C49"/>
          </a:solidFill>
          <a:ln w="15240">
            <a:solidFill>
              <a:srgbClr val="6D4562"/>
            </a:solidFill>
            <a:prstDash val="solid"/>
          </a:ln>
        </p:spPr>
      </p:sp>
      <p:sp>
        <p:nvSpPr>
          <p:cNvPr id="18" name="Text 15"/>
          <p:cNvSpPr/>
          <p:nvPr/>
        </p:nvSpPr>
        <p:spPr>
          <a:xfrm>
            <a:off x="7219652" y="4985504"/>
            <a:ext cx="190976" cy="329208"/>
          </a:xfrm>
          <a:prstGeom prst="rect">
            <a:avLst/>
          </a:prstGeom>
          <a:noFill/>
          <a:ln/>
        </p:spPr>
        <p:txBody>
          <a:bodyPr wrap="none" rtlCol="0" anchor="t"/>
          <a:lstStyle/>
          <a:p>
            <a:pPr algn="ctr" indent="0" marL="0">
              <a:lnSpc>
                <a:spcPts val="2592"/>
              </a:lnSpc>
              <a:buNone/>
            </a:pPr>
            <a:r>
              <a:rPr lang="en-US" sz="2592" dirty="0">
                <a:solidFill>
                  <a:srgbClr val="DAD8E9"/>
                </a:solidFill>
                <a:latin typeface="Prompt" pitchFamily="34" charset="0"/>
                <a:ea typeface="Prompt" pitchFamily="34" charset="-122"/>
                <a:cs typeface="Prompt" pitchFamily="34" charset="-120"/>
              </a:rPr>
              <a:t>3</a:t>
            </a:r>
            <a:endParaRPr lang="en-US" sz="2592" dirty="0"/>
          </a:p>
        </p:txBody>
      </p:sp>
      <p:sp>
        <p:nvSpPr>
          <p:cNvPr id="19" name="Text 16"/>
          <p:cNvSpPr/>
          <p:nvPr/>
        </p:nvSpPr>
        <p:spPr>
          <a:xfrm>
            <a:off x="3214211" y="4841558"/>
            <a:ext cx="2743200" cy="342900"/>
          </a:xfrm>
          <a:prstGeom prst="rect">
            <a:avLst/>
          </a:prstGeom>
          <a:noFill/>
          <a:ln/>
        </p:spPr>
        <p:txBody>
          <a:bodyPr wrap="none" rtlCol="0" anchor="t"/>
          <a:lstStyle/>
          <a:p>
            <a:pPr algn="r" indent="0" marL="0">
              <a:lnSpc>
                <a:spcPts val="2700"/>
              </a:lnSpc>
              <a:buNone/>
            </a:pPr>
            <a:r>
              <a:rPr lang="en-US" sz="2160" dirty="0">
                <a:solidFill>
                  <a:srgbClr val="DAD8E9"/>
                </a:solidFill>
                <a:latin typeface="Prompt" pitchFamily="34" charset="0"/>
                <a:ea typeface="Prompt" pitchFamily="34" charset="-122"/>
                <a:cs typeface="Prompt" pitchFamily="34" charset="-120"/>
              </a:rPr>
              <a:t>Let's Connect</a:t>
            </a:r>
            <a:endParaRPr lang="en-US" sz="2160" dirty="0"/>
          </a:p>
        </p:txBody>
      </p:sp>
      <p:sp>
        <p:nvSpPr>
          <p:cNvPr id="20" name="Text 17"/>
          <p:cNvSpPr/>
          <p:nvPr/>
        </p:nvSpPr>
        <p:spPr>
          <a:xfrm>
            <a:off x="1321356" y="5332571"/>
            <a:ext cx="4636056" cy="1580198"/>
          </a:xfrm>
          <a:prstGeom prst="rect">
            <a:avLst/>
          </a:prstGeom>
          <a:noFill/>
          <a:ln/>
        </p:spPr>
        <p:txBody>
          <a:bodyPr wrap="square" rtlCol="0" anchor="t"/>
          <a:lstStyle/>
          <a:p>
            <a:pPr algn="r" indent="0" marL="0">
              <a:lnSpc>
                <a:spcPts val="3110"/>
              </a:lnSpc>
              <a:buNone/>
            </a:pPr>
            <a:r>
              <a:rPr lang="en-US" sz="1944" dirty="0">
                <a:solidFill>
                  <a:srgbClr val="DAD8E9"/>
                </a:solidFill>
                <a:latin typeface="Mukta" pitchFamily="34" charset="0"/>
                <a:ea typeface="Mukta" pitchFamily="34" charset="-122"/>
                <a:cs typeface="Mukta" pitchFamily="34" charset="-120"/>
              </a:rPr>
              <a:t>Feel free to reach out via email or phone to discuss our innovative EdTech solutions and how we can collaborate to transform education.</a:t>
            </a:r>
            <a:endParaRPr lang="en-US" sz="1944"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1108234"/>
            <a:ext cx="10764441"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Addressing the Challenges in Education</a:t>
            </a:r>
            <a:endParaRPr lang="en-US" sz="4320" dirty="0"/>
          </a:p>
        </p:txBody>
      </p:sp>
      <p:sp>
        <p:nvSpPr>
          <p:cNvPr id="5" name="Text 2"/>
          <p:cNvSpPr/>
          <p:nvPr/>
        </p:nvSpPr>
        <p:spPr>
          <a:xfrm>
            <a:off x="1321356" y="2411135"/>
            <a:ext cx="3593902" cy="685800"/>
          </a:xfrm>
          <a:prstGeom prst="rect">
            <a:avLst/>
          </a:prstGeom>
          <a:noFill/>
          <a:ln/>
        </p:spPr>
        <p:txBody>
          <a:bodyPr wrap="squar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Limited Access to Quality Education</a:t>
            </a:r>
            <a:endParaRPr lang="en-US" sz="2160" dirty="0"/>
          </a:p>
        </p:txBody>
      </p:sp>
      <p:sp>
        <p:nvSpPr>
          <p:cNvPr id="6" name="Text 3"/>
          <p:cNvSpPr/>
          <p:nvPr/>
        </p:nvSpPr>
        <p:spPr>
          <a:xfrm>
            <a:off x="1321356" y="3343751"/>
            <a:ext cx="3593902" cy="3160395"/>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Many students, particularly those in remote and underprivileged areas, face significant barriers in accessing high-quality educational resources and opportunities. This disparity exacerbates educational inequalities and limits the potential of countless learners worldwide.</a:t>
            </a:r>
            <a:endParaRPr lang="en-US" sz="1944" dirty="0"/>
          </a:p>
        </p:txBody>
      </p:sp>
      <p:sp>
        <p:nvSpPr>
          <p:cNvPr id="7" name="Text 4"/>
          <p:cNvSpPr/>
          <p:nvPr/>
        </p:nvSpPr>
        <p:spPr>
          <a:xfrm>
            <a:off x="5525095" y="2411135"/>
            <a:ext cx="3593902" cy="685800"/>
          </a:xfrm>
          <a:prstGeom prst="rect">
            <a:avLst/>
          </a:prstGeom>
          <a:noFill/>
          <a:ln/>
        </p:spPr>
        <p:txBody>
          <a:bodyPr wrap="squar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Engagement and Motivation</a:t>
            </a:r>
            <a:endParaRPr lang="en-US" sz="2160" dirty="0"/>
          </a:p>
        </p:txBody>
      </p:sp>
      <p:sp>
        <p:nvSpPr>
          <p:cNvPr id="8" name="Text 5"/>
          <p:cNvSpPr/>
          <p:nvPr/>
        </p:nvSpPr>
        <p:spPr>
          <a:xfrm>
            <a:off x="5525095" y="3343751"/>
            <a:ext cx="3593902" cy="3555444"/>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Traditional teaching methods often fail to capture and sustain students' attention and interest, leading to disengagement and suboptimal learning outcomes. Innovative approaches are needed to reignite the passion for learning and foster a more dynamic and interactive educational experience.</a:t>
            </a:r>
            <a:endParaRPr lang="en-US" sz="1944" dirty="0"/>
          </a:p>
        </p:txBody>
      </p:sp>
      <p:sp>
        <p:nvSpPr>
          <p:cNvPr id="9" name="Text 6"/>
          <p:cNvSpPr/>
          <p:nvPr/>
        </p:nvSpPr>
        <p:spPr>
          <a:xfrm>
            <a:off x="9728835" y="2411135"/>
            <a:ext cx="2947868"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Personalized Learning</a:t>
            </a:r>
            <a:endParaRPr lang="en-US" sz="2160" dirty="0"/>
          </a:p>
        </p:txBody>
      </p:sp>
      <p:sp>
        <p:nvSpPr>
          <p:cNvPr id="10" name="Text 7"/>
          <p:cNvSpPr/>
          <p:nvPr/>
        </p:nvSpPr>
        <p:spPr>
          <a:xfrm>
            <a:off x="9728835" y="3000851"/>
            <a:ext cx="3593902" cy="3555444"/>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Every student is unique, with their own learning styles, paces, and preferences. Yet, the current educational landscape often falls short in providing personalized learning experiences that cater to individual needs. Bridging this gap is crucial for maximizing student success.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1816" y="1694736"/>
            <a:ext cx="5002649" cy="4840129"/>
          </a:xfrm>
          <a:prstGeom prst="rect">
            <a:avLst/>
          </a:prstGeom>
        </p:spPr>
      </p:pic>
      <p:sp>
        <p:nvSpPr>
          <p:cNvPr id="6" name="Text 1"/>
          <p:cNvSpPr/>
          <p:nvPr/>
        </p:nvSpPr>
        <p:spPr>
          <a:xfrm>
            <a:off x="6163628" y="1152525"/>
            <a:ext cx="7789545" cy="1074658"/>
          </a:xfrm>
          <a:prstGeom prst="rect">
            <a:avLst/>
          </a:prstGeom>
          <a:noFill/>
          <a:ln/>
        </p:spPr>
        <p:txBody>
          <a:bodyPr wrap="square" rtlCol="0" anchor="t"/>
          <a:lstStyle/>
          <a:p>
            <a:pPr indent="0" marL="0">
              <a:lnSpc>
                <a:spcPts val="4232"/>
              </a:lnSpc>
              <a:buNone/>
            </a:pPr>
            <a:r>
              <a:rPr lang="en-US" sz="3386" dirty="0">
                <a:solidFill>
                  <a:srgbClr val="C6BFEE"/>
                </a:solidFill>
                <a:latin typeface="Prompt" pitchFamily="34" charset="0"/>
                <a:ea typeface="Prompt" pitchFamily="34" charset="-122"/>
                <a:cs typeface="Prompt" pitchFamily="34" charset="-120"/>
              </a:rPr>
              <a:t>Introducing the Innovative EdTech Solution</a:t>
            </a:r>
            <a:endParaRPr lang="en-US" sz="3386" dirty="0"/>
          </a:p>
        </p:txBody>
      </p:sp>
      <p:sp>
        <p:nvSpPr>
          <p:cNvPr id="7" name="Shape 2"/>
          <p:cNvSpPr/>
          <p:nvPr/>
        </p:nvSpPr>
        <p:spPr>
          <a:xfrm>
            <a:off x="6441757" y="2517338"/>
            <a:ext cx="24170" cy="4559618"/>
          </a:xfrm>
          <a:prstGeom prst="roundRect">
            <a:avLst>
              <a:gd name="adj" fmla="val 336238"/>
            </a:avLst>
          </a:prstGeom>
          <a:solidFill>
            <a:srgbClr val="6D4562"/>
          </a:solidFill>
          <a:ln/>
        </p:spPr>
      </p:sp>
      <p:sp>
        <p:nvSpPr>
          <p:cNvPr id="8" name="Shape 3"/>
          <p:cNvSpPr/>
          <p:nvPr/>
        </p:nvSpPr>
        <p:spPr>
          <a:xfrm>
            <a:off x="6671429" y="2940546"/>
            <a:ext cx="677228" cy="24170"/>
          </a:xfrm>
          <a:prstGeom prst="roundRect">
            <a:avLst>
              <a:gd name="adj" fmla="val 336238"/>
            </a:avLst>
          </a:prstGeom>
          <a:solidFill>
            <a:srgbClr val="6D4562"/>
          </a:solidFill>
          <a:ln/>
        </p:spPr>
      </p:sp>
      <p:sp>
        <p:nvSpPr>
          <p:cNvPr id="9" name="Shape 4"/>
          <p:cNvSpPr/>
          <p:nvPr/>
        </p:nvSpPr>
        <p:spPr>
          <a:xfrm>
            <a:off x="6236137" y="2734985"/>
            <a:ext cx="435293" cy="435293"/>
          </a:xfrm>
          <a:prstGeom prst="roundRect">
            <a:avLst>
              <a:gd name="adj" fmla="val 18670"/>
            </a:avLst>
          </a:prstGeom>
          <a:solidFill>
            <a:srgbClr val="542C49"/>
          </a:solidFill>
          <a:ln w="7620">
            <a:solidFill>
              <a:srgbClr val="6D4562"/>
            </a:solidFill>
            <a:prstDash val="solid"/>
          </a:ln>
        </p:spPr>
      </p:sp>
      <p:sp>
        <p:nvSpPr>
          <p:cNvPr id="10" name="Text 5"/>
          <p:cNvSpPr/>
          <p:nvPr/>
        </p:nvSpPr>
        <p:spPr>
          <a:xfrm>
            <a:off x="6405443" y="2823567"/>
            <a:ext cx="96560" cy="258008"/>
          </a:xfrm>
          <a:prstGeom prst="rect">
            <a:avLst/>
          </a:prstGeom>
          <a:noFill/>
          <a:ln/>
        </p:spPr>
        <p:txBody>
          <a:bodyPr wrap="none" rtlCol="0" anchor="t"/>
          <a:lstStyle/>
          <a:p>
            <a:pPr algn="ctr" indent="0" marL="0">
              <a:lnSpc>
                <a:spcPts val="2031"/>
              </a:lnSpc>
              <a:buNone/>
            </a:pPr>
            <a:r>
              <a:rPr lang="en-US" sz="2031" dirty="0">
                <a:solidFill>
                  <a:srgbClr val="DAD8E9"/>
                </a:solidFill>
                <a:latin typeface="Prompt" pitchFamily="34" charset="0"/>
                <a:ea typeface="Prompt" pitchFamily="34" charset="-122"/>
                <a:cs typeface="Prompt" pitchFamily="34" charset="-120"/>
              </a:rPr>
              <a:t>1</a:t>
            </a:r>
            <a:endParaRPr lang="en-US" sz="2031" dirty="0"/>
          </a:p>
        </p:txBody>
      </p:sp>
      <p:sp>
        <p:nvSpPr>
          <p:cNvPr id="11" name="Text 6"/>
          <p:cNvSpPr/>
          <p:nvPr/>
        </p:nvSpPr>
        <p:spPr>
          <a:xfrm>
            <a:off x="7517963" y="2710815"/>
            <a:ext cx="2724031" cy="268724"/>
          </a:xfrm>
          <a:prstGeom prst="rect">
            <a:avLst/>
          </a:prstGeom>
          <a:noFill/>
          <a:ln/>
        </p:spPr>
        <p:txBody>
          <a:bodyPr wrap="none" rtlCol="0" anchor="t"/>
          <a:lstStyle/>
          <a:p>
            <a:pPr algn="l" indent="0" marL="0">
              <a:lnSpc>
                <a:spcPts val="2116"/>
              </a:lnSpc>
              <a:buNone/>
            </a:pPr>
            <a:r>
              <a:rPr lang="en-US" sz="1693" dirty="0">
                <a:solidFill>
                  <a:srgbClr val="DAD8E9"/>
                </a:solidFill>
                <a:latin typeface="Prompt" pitchFamily="34" charset="0"/>
                <a:ea typeface="Prompt" pitchFamily="34" charset="-122"/>
                <a:cs typeface="Prompt" pitchFamily="34" charset="-120"/>
              </a:rPr>
              <a:t>Interactive Learning Apps</a:t>
            </a:r>
            <a:endParaRPr lang="en-US" sz="1693" dirty="0"/>
          </a:p>
        </p:txBody>
      </p:sp>
      <p:sp>
        <p:nvSpPr>
          <p:cNvPr id="12" name="Text 7"/>
          <p:cNvSpPr/>
          <p:nvPr/>
        </p:nvSpPr>
        <p:spPr>
          <a:xfrm>
            <a:off x="7517963" y="3095625"/>
            <a:ext cx="6435209" cy="619125"/>
          </a:xfrm>
          <a:prstGeom prst="rect">
            <a:avLst/>
          </a:prstGeom>
          <a:noFill/>
          <a:ln/>
        </p:spPr>
        <p:txBody>
          <a:bodyPr wrap="square" rtlCol="0" anchor="t"/>
          <a:lstStyle/>
          <a:p>
            <a:pPr algn="l" indent="0" marL="0">
              <a:lnSpc>
                <a:spcPts val="2438"/>
              </a:lnSpc>
              <a:buNone/>
            </a:pPr>
            <a:r>
              <a:rPr lang="en-US" sz="1524" dirty="0">
                <a:solidFill>
                  <a:srgbClr val="DAD8E9"/>
                </a:solidFill>
                <a:latin typeface="Mukta" pitchFamily="34" charset="0"/>
                <a:ea typeface="Mukta" pitchFamily="34" charset="-122"/>
                <a:cs typeface="Mukta" pitchFamily="34" charset="-120"/>
              </a:rPr>
              <a:t>Captivating, gamified learning experiences that enhance student engagement and motivation, making education more enjoyable and effective.</a:t>
            </a:r>
            <a:endParaRPr lang="en-US" sz="1524" dirty="0"/>
          </a:p>
        </p:txBody>
      </p:sp>
      <p:sp>
        <p:nvSpPr>
          <p:cNvPr id="13" name="Shape 8"/>
          <p:cNvSpPr/>
          <p:nvPr/>
        </p:nvSpPr>
        <p:spPr>
          <a:xfrm>
            <a:off x="6671429" y="4524911"/>
            <a:ext cx="677228" cy="24170"/>
          </a:xfrm>
          <a:prstGeom prst="roundRect">
            <a:avLst>
              <a:gd name="adj" fmla="val 336238"/>
            </a:avLst>
          </a:prstGeom>
          <a:solidFill>
            <a:srgbClr val="6D4562"/>
          </a:solidFill>
          <a:ln/>
        </p:spPr>
      </p:sp>
      <p:sp>
        <p:nvSpPr>
          <p:cNvPr id="14" name="Shape 9"/>
          <p:cNvSpPr/>
          <p:nvPr/>
        </p:nvSpPr>
        <p:spPr>
          <a:xfrm>
            <a:off x="6236137" y="4319349"/>
            <a:ext cx="435293" cy="435293"/>
          </a:xfrm>
          <a:prstGeom prst="roundRect">
            <a:avLst>
              <a:gd name="adj" fmla="val 18670"/>
            </a:avLst>
          </a:prstGeom>
          <a:solidFill>
            <a:srgbClr val="542C49"/>
          </a:solidFill>
          <a:ln w="7620">
            <a:solidFill>
              <a:srgbClr val="6D4562"/>
            </a:solidFill>
            <a:prstDash val="solid"/>
          </a:ln>
        </p:spPr>
      </p:sp>
      <p:sp>
        <p:nvSpPr>
          <p:cNvPr id="15" name="Text 10"/>
          <p:cNvSpPr/>
          <p:nvPr/>
        </p:nvSpPr>
        <p:spPr>
          <a:xfrm>
            <a:off x="6378297" y="4407932"/>
            <a:ext cx="150971" cy="258008"/>
          </a:xfrm>
          <a:prstGeom prst="rect">
            <a:avLst/>
          </a:prstGeom>
          <a:noFill/>
          <a:ln/>
        </p:spPr>
        <p:txBody>
          <a:bodyPr wrap="none" rtlCol="0" anchor="t"/>
          <a:lstStyle/>
          <a:p>
            <a:pPr algn="ctr" indent="0" marL="0">
              <a:lnSpc>
                <a:spcPts val="2031"/>
              </a:lnSpc>
              <a:buNone/>
            </a:pPr>
            <a:r>
              <a:rPr lang="en-US" sz="2031" dirty="0">
                <a:solidFill>
                  <a:srgbClr val="DAD8E9"/>
                </a:solidFill>
                <a:latin typeface="Prompt" pitchFamily="34" charset="0"/>
                <a:ea typeface="Prompt" pitchFamily="34" charset="-122"/>
                <a:cs typeface="Prompt" pitchFamily="34" charset="-120"/>
              </a:rPr>
              <a:t>2</a:t>
            </a:r>
            <a:endParaRPr lang="en-US" sz="2031" dirty="0"/>
          </a:p>
        </p:txBody>
      </p:sp>
      <p:sp>
        <p:nvSpPr>
          <p:cNvPr id="16" name="Text 11"/>
          <p:cNvSpPr/>
          <p:nvPr/>
        </p:nvSpPr>
        <p:spPr>
          <a:xfrm>
            <a:off x="7517963" y="4295180"/>
            <a:ext cx="2160032" cy="268724"/>
          </a:xfrm>
          <a:prstGeom prst="rect">
            <a:avLst/>
          </a:prstGeom>
          <a:noFill/>
          <a:ln/>
        </p:spPr>
        <p:txBody>
          <a:bodyPr wrap="none" rtlCol="0" anchor="t"/>
          <a:lstStyle/>
          <a:p>
            <a:pPr algn="l" indent="0" marL="0">
              <a:lnSpc>
                <a:spcPts val="2116"/>
              </a:lnSpc>
              <a:buNone/>
            </a:pPr>
            <a:r>
              <a:rPr lang="en-US" sz="1693" dirty="0">
                <a:solidFill>
                  <a:srgbClr val="DAD8E9"/>
                </a:solidFill>
                <a:latin typeface="Prompt" pitchFamily="34" charset="0"/>
                <a:ea typeface="Prompt" pitchFamily="34" charset="-122"/>
                <a:cs typeface="Prompt" pitchFamily="34" charset="-120"/>
              </a:rPr>
              <a:t>AI-Powered Tutoring</a:t>
            </a:r>
            <a:endParaRPr lang="en-US" sz="1693" dirty="0"/>
          </a:p>
        </p:txBody>
      </p:sp>
      <p:sp>
        <p:nvSpPr>
          <p:cNvPr id="17" name="Text 12"/>
          <p:cNvSpPr/>
          <p:nvPr/>
        </p:nvSpPr>
        <p:spPr>
          <a:xfrm>
            <a:off x="7517963" y="4679990"/>
            <a:ext cx="6435209" cy="619125"/>
          </a:xfrm>
          <a:prstGeom prst="rect">
            <a:avLst/>
          </a:prstGeom>
          <a:noFill/>
          <a:ln/>
        </p:spPr>
        <p:txBody>
          <a:bodyPr wrap="square" rtlCol="0" anchor="t"/>
          <a:lstStyle/>
          <a:p>
            <a:pPr algn="l" indent="0" marL="0">
              <a:lnSpc>
                <a:spcPts val="2438"/>
              </a:lnSpc>
              <a:buNone/>
            </a:pPr>
            <a:r>
              <a:rPr lang="en-US" sz="1524" dirty="0">
                <a:solidFill>
                  <a:srgbClr val="DAD8E9"/>
                </a:solidFill>
                <a:latin typeface="Mukta" pitchFamily="34" charset="0"/>
                <a:ea typeface="Mukta" pitchFamily="34" charset="-122"/>
                <a:cs typeface="Mukta" pitchFamily="34" charset="-120"/>
              </a:rPr>
              <a:t>Cutting-edge artificial intelligence algorithms that provide personalized tutoring, adapting to each student's unique learning pace and style.</a:t>
            </a:r>
            <a:endParaRPr lang="en-US" sz="1524" dirty="0"/>
          </a:p>
        </p:txBody>
      </p:sp>
      <p:sp>
        <p:nvSpPr>
          <p:cNvPr id="18" name="Shape 13"/>
          <p:cNvSpPr/>
          <p:nvPr/>
        </p:nvSpPr>
        <p:spPr>
          <a:xfrm>
            <a:off x="6671429" y="6109275"/>
            <a:ext cx="677228" cy="24170"/>
          </a:xfrm>
          <a:prstGeom prst="roundRect">
            <a:avLst>
              <a:gd name="adj" fmla="val 336238"/>
            </a:avLst>
          </a:prstGeom>
          <a:solidFill>
            <a:srgbClr val="6D4562"/>
          </a:solidFill>
          <a:ln/>
        </p:spPr>
      </p:sp>
      <p:sp>
        <p:nvSpPr>
          <p:cNvPr id="19" name="Shape 14"/>
          <p:cNvSpPr/>
          <p:nvPr/>
        </p:nvSpPr>
        <p:spPr>
          <a:xfrm>
            <a:off x="6236137" y="5903714"/>
            <a:ext cx="435293" cy="435293"/>
          </a:xfrm>
          <a:prstGeom prst="roundRect">
            <a:avLst>
              <a:gd name="adj" fmla="val 18670"/>
            </a:avLst>
          </a:prstGeom>
          <a:solidFill>
            <a:srgbClr val="542C49"/>
          </a:solidFill>
          <a:ln w="7620">
            <a:solidFill>
              <a:srgbClr val="6D4562"/>
            </a:solidFill>
            <a:prstDash val="solid"/>
          </a:ln>
        </p:spPr>
      </p:sp>
      <p:sp>
        <p:nvSpPr>
          <p:cNvPr id="20" name="Text 15"/>
          <p:cNvSpPr/>
          <p:nvPr/>
        </p:nvSpPr>
        <p:spPr>
          <a:xfrm>
            <a:off x="6378893" y="5992297"/>
            <a:ext cx="149662" cy="258008"/>
          </a:xfrm>
          <a:prstGeom prst="rect">
            <a:avLst/>
          </a:prstGeom>
          <a:noFill/>
          <a:ln/>
        </p:spPr>
        <p:txBody>
          <a:bodyPr wrap="none" rtlCol="0" anchor="t"/>
          <a:lstStyle/>
          <a:p>
            <a:pPr algn="ctr" indent="0" marL="0">
              <a:lnSpc>
                <a:spcPts val="2031"/>
              </a:lnSpc>
              <a:buNone/>
            </a:pPr>
            <a:r>
              <a:rPr lang="en-US" sz="2031" dirty="0">
                <a:solidFill>
                  <a:srgbClr val="DAD8E9"/>
                </a:solidFill>
                <a:latin typeface="Prompt" pitchFamily="34" charset="0"/>
                <a:ea typeface="Prompt" pitchFamily="34" charset="-122"/>
                <a:cs typeface="Prompt" pitchFamily="34" charset="-120"/>
              </a:rPr>
              <a:t>3</a:t>
            </a:r>
            <a:endParaRPr lang="en-US" sz="2031" dirty="0"/>
          </a:p>
        </p:txBody>
      </p:sp>
      <p:sp>
        <p:nvSpPr>
          <p:cNvPr id="21" name="Text 16"/>
          <p:cNvSpPr/>
          <p:nvPr/>
        </p:nvSpPr>
        <p:spPr>
          <a:xfrm>
            <a:off x="7517963" y="5879544"/>
            <a:ext cx="2149912" cy="268724"/>
          </a:xfrm>
          <a:prstGeom prst="rect">
            <a:avLst/>
          </a:prstGeom>
          <a:noFill/>
          <a:ln/>
        </p:spPr>
        <p:txBody>
          <a:bodyPr wrap="none" rtlCol="0" anchor="t"/>
          <a:lstStyle/>
          <a:p>
            <a:pPr algn="l" indent="0" marL="0">
              <a:lnSpc>
                <a:spcPts val="2116"/>
              </a:lnSpc>
              <a:buNone/>
            </a:pPr>
            <a:r>
              <a:rPr lang="en-US" sz="1693" dirty="0">
                <a:solidFill>
                  <a:srgbClr val="DAD8E9"/>
                </a:solidFill>
                <a:latin typeface="Prompt" pitchFamily="34" charset="0"/>
                <a:ea typeface="Prompt" pitchFamily="34" charset="-122"/>
                <a:cs typeface="Prompt" pitchFamily="34" charset="-120"/>
              </a:rPr>
              <a:t>Virtual Classrooms</a:t>
            </a:r>
            <a:endParaRPr lang="en-US" sz="1693" dirty="0"/>
          </a:p>
        </p:txBody>
      </p:sp>
      <p:sp>
        <p:nvSpPr>
          <p:cNvPr id="22" name="Text 17"/>
          <p:cNvSpPr/>
          <p:nvPr/>
        </p:nvSpPr>
        <p:spPr>
          <a:xfrm>
            <a:off x="7517963" y="6264354"/>
            <a:ext cx="6435209" cy="619125"/>
          </a:xfrm>
          <a:prstGeom prst="rect">
            <a:avLst/>
          </a:prstGeom>
          <a:noFill/>
          <a:ln/>
        </p:spPr>
        <p:txBody>
          <a:bodyPr wrap="square" rtlCol="0" anchor="t"/>
          <a:lstStyle/>
          <a:p>
            <a:pPr algn="l" indent="0" marL="0">
              <a:lnSpc>
                <a:spcPts val="2438"/>
              </a:lnSpc>
              <a:buNone/>
            </a:pPr>
            <a:r>
              <a:rPr lang="en-US" sz="1524" dirty="0">
                <a:solidFill>
                  <a:srgbClr val="DAD8E9"/>
                </a:solidFill>
                <a:latin typeface="Mukta" pitchFamily="34" charset="0"/>
                <a:ea typeface="Mukta" pitchFamily="34" charset="-122"/>
                <a:cs typeface="Mukta" pitchFamily="34" charset="-120"/>
              </a:rPr>
              <a:t>Immersive, real-time collaborative learning environments that replicate the interactivity and participation of physical classrooms, fostering engaged learning.</a:t>
            </a:r>
            <a:endParaRPr lang="en-US" sz="1524"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61116"/>
          </a:xfrm>
          <a:prstGeom prst="rect">
            <a:avLst/>
          </a:prstGeom>
        </p:spPr>
      </p:pic>
      <p:sp>
        <p:nvSpPr>
          <p:cNvPr id="5" name="Text 1"/>
          <p:cNvSpPr/>
          <p:nvPr/>
        </p:nvSpPr>
        <p:spPr>
          <a:xfrm>
            <a:off x="2923461" y="2767608"/>
            <a:ext cx="8783360" cy="1004888"/>
          </a:xfrm>
          <a:prstGeom prst="rect">
            <a:avLst/>
          </a:prstGeom>
          <a:noFill/>
          <a:ln/>
        </p:spPr>
        <p:txBody>
          <a:bodyPr wrap="square" rtlCol="0" anchor="t"/>
          <a:lstStyle/>
          <a:p>
            <a:pPr indent="0" marL="0">
              <a:lnSpc>
                <a:spcPts val="3957"/>
              </a:lnSpc>
              <a:buNone/>
            </a:pPr>
            <a:r>
              <a:rPr lang="en-US" sz="3165" dirty="0">
                <a:solidFill>
                  <a:srgbClr val="C6BFEE"/>
                </a:solidFill>
                <a:latin typeface="Prompt" pitchFamily="34" charset="0"/>
                <a:ea typeface="Prompt" pitchFamily="34" charset="-122"/>
                <a:cs typeface="Prompt" pitchFamily="34" charset="-120"/>
              </a:rPr>
              <a:t>Empowering Students Through Educational Games</a:t>
            </a:r>
            <a:endParaRPr lang="en-US" sz="3165" dirty="0"/>
          </a:p>
        </p:txBody>
      </p:sp>
      <p:sp>
        <p:nvSpPr>
          <p:cNvPr id="6" name="Shape 2"/>
          <p:cNvSpPr/>
          <p:nvPr/>
        </p:nvSpPr>
        <p:spPr>
          <a:xfrm>
            <a:off x="2923461" y="4043720"/>
            <a:ext cx="4301252" cy="1893927"/>
          </a:xfrm>
          <a:prstGeom prst="roundRect">
            <a:avLst>
              <a:gd name="adj" fmla="val 4012"/>
            </a:avLst>
          </a:prstGeom>
          <a:solidFill>
            <a:srgbClr val="542C49"/>
          </a:solidFill>
          <a:ln w="7620">
            <a:solidFill>
              <a:srgbClr val="6D4562"/>
            </a:solidFill>
            <a:prstDash val="solid"/>
          </a:ln>
        </p:spPr>
      </p:sp>
      <p:sp>
        <p:nvSpPr>
          <p:cNvPr id="7" name="Text 3"/>
          <p:cNvSpPr/>
          <p:nvPr/>
        </p:nvSpPr>
        <p:spPr>
          <a:xfrm>
            <a:off x="3111937" y="4232196"/>
            <a:ext cx="2105025" cy="251222"/>
          </a:xfrm>
          <a:prstGeom prst="rect">
            <a:avLst/>
          </a:prstGeom>
          <a:noFill/>
          <a:ln/>
        </p:spPr>
        <p:txBody>
          <a:bodyPr wrap="none" rtlCol="0" anchor="t"/>
          <a:lstStyle/>
          <a:p>
            <a:pPr indent="0" marL="0">
              <a:lnSpc>
                <a:spcPts val="1978"/>
              </a:lnSpc>
              <a:buNone/>
            </a:pPr>
            <a:r>
              <a:rPr lang="en-US" sz="1583" dirty="0">
                <a:solidFill>
                  <a:srgbClr val="DAD8E9"/>
                </a:solidFill>
                <a:latin typeface="Prompt" pitchFamily="34" charset="0"/>
                <a:ea typeface="Prompt" pitchFamily="34" charset="-122"/>
                <a:cs typeface="Prompt" pitchFamily="34" charset="-120"/>
              </a:rPr>
              <a:t>Reinforcing Concepts</a:t>
            </a:r>
            <a:endParaRPr lang="en-US" sz="1583" dirty="0"/>
          </a:p>
        </p:txBody>
      </p:sp>
      <p:sp>
        <p:nvSpPr>
          <p:cNvPr id="8" name="Text 4"/>
          <p:cNvSpPr/>
          <p:nvPr/>
        </p:nvSpPr>
        <p:spPr>
          <a:xfrm>
            <a:off x="3111937" y="4591883"/>
            <a:ext cx="3924300" cy="1157288"/>
          </a:xfrm>
          <a:prstGeom prst="rect">
            <a:avLst/>
          </a:prstGeom>
          <a:noFill/>
          <a:ln/>
        </p:spPr>
        <p:txBody>
          <a:bodyPr wrap="square" rtlCol="0" anchor="t"/>
          <a:lstStyle/>
          <a:p>
            <a:pPr indent="0" marL="0">
              <a:lnSpc>
                <a:spcPts val="2279"/>
              </a:lnSpc>
              <a:buNone/>
            </a:pPr>
            <a:r>
              <a:rPr lang="en-US" sz="1424" dirty="0">
                <a:solidFill>
                  <a:srgbClr val="DAD8E9"/>
                </a:solidFill>
                <a:latin typeface="Mukta" pitchFamily="34" charset="0"/>
                <a:ea typeface="Mukta" pitchFamily="34" charset="-122"/>
                <a:cs typeface="Mukta" pitchFamily="34" charset="-120"/>
              </a:rPr>
              <a:t>Subject-specific educational games that seamlessly integrate learning objectives with engaging gameplay, enhancing knowledge retention and deeper understanding.</a:t>
            </a:r>
            <a:endParaRPr lang="en-US" sz="1424" dirty="0"/>
          </a:p>
        </p:txBody>
      </p:sp>
      <p:sp>
        <p:nvSpPr>
          <p:cNvPr id="9" name="Shape 5"/>
          <p:cNvSpPr/>
          <p:nvPr/>
        </p:nvSpPr>
        <p:spPr>
          <a:xfrm>
            <a:off x="7405568" y="4043720"/>
            <a:ext cx="4301252" cy="1893927"/>
          </a:xfrm>
          <a:prstGeom prst="roundRect">
            <a:avLst>
              <a:gd name="adj" fmla="val 4012"/>
            </a:avLst>
          </a:prstGeom>
          <a:solidFill>
            <a:srgbClr val="542C49"/>
          </a:solidFill>
          <a:ln w="7620">
            <a:solidFill>
              <a:srgbClr val="6D4562"/>
            </a:solidFill>
            <a:prstDash val="solid"/>
          </a:ln>
        </p:spPr>
      </p:sp>
      <p:sp>
        <p:nvSpPr>
          <p:cNvPr id="10" name="Text 6"/>
          <p:cNvSpPr/>
          <p:nvPr/>
        </p:nvSpPr>
        <p:spPr>
          <a:xfrm>
            <a:off x="7594044" y="4232196"/>
            <a:ext cx="2009894" cy="251222"/>
          </a:xfrm>
          <a:prstGeom prst="rect">
            <a:avLst/>
          </a:prstGeom>
          <a:noFill/>
          <a:ln/>
        </p:spPr>
        <p:txBody>
          <a:bodyPr wrap="none" rtlCol="0" anchor="t"/>
          <a:lstStyle/>
          <a:p>
            <a:pPr indent="0" marL="0">
              <a:lnSpc>
                <a:spcPts val="1978"/>
              </a:lnSpc>
              <a:buNone/>
            </a:pPr>
            <a:r>
              <a:rPr lang="en-US" sz="1583" dirty="0">
                <a:solidFill>
                  <a:srgbClr val="DAD8E9"/>
                </a:solidFill>
                <a:latin typeface="Prompt" pitchFamily="34" charset="0"/>
                <a:ea typeface="Prompt" pitchFamily="34" charset="-122"/>
                <a:cs typeface="Prompt" pitchFamily="34" charset="-120"/>
              </a:rPr>
              <a:t>Fostering Creativity</a:t>
            </a:r>
            <a:endParaRPr lang="en-US" sz="1583" dirty="0"/>
          </a:p>
        </p:txBody>
      </p:sp>
      <p:sp>
        <p:nvSpPr>
          <p:cNvPr id="11" name="Text 7"/>
          <p:cNvSpPr/>
          <p:nvPr/>
        </p:nvSpPr>
        <p:spPr>
          <a:xfrm>
            <a:off x="7594044" y="4591883"/>
            <a:ext cx="3924300" cy="1157288"/>
          </a:xfrm>
          <a:prstGeom prst="rect">
            <a:avLst/>
          </a:prstGeom>
          <a:noFill/>
          <a:ln/>
        </p:spPr>
        <p:txBody>
          <a:bodyPr wrap="square" rtlCol="0" anchor="t"/>
          <a:lstStyle/>
          <a:p>
            <a:pPr indent="0" marL="0">
              <a:lnSpc>
                <a:spcPts val="2279"/>
              </a:lnSpc>
              <a:buNone/>
            </a:pPr>
            <a:r>
              <a:rPr lang="en-US" sz="1424" dirty="0">
                <a:solidFill>
                  <a:srgbClr val="DAD8E9"/>
                </a:solidFill>
                <a:latin typeface="Mukta" pitchFamily="34" charset="0"/>
                <a:ea typeface="Mukta" pitchFamily="34" charset="-122"/>
                <a:cs typeface="Mukta" pitchFamily="34" charset="-120"/>
              </a:rPr>
              <a:t>Game-based learning environments that encourage creativity, critical thinking, and problem-solving skills, preparing students for the challenges of the 21st century.</a:t>
            </a:r>
            <a:endParaRPr lang="en-US" sz="1424" dirty="0"/>
          </a:p>
        </p:txBody>
      </p:sp>
      <p:sp>
        <p:nvSpPr>
          <p:cNvPr id="12" name="Shape 8"/>
          <p:cNvSpPr/>
          <p:nvPr/>
        </p:nvSpPr>
        <p:spPr>
          <a:xfrm>
            <a:off x="2923461" y="6118503"/>
            <a:ext cx="4301252" cy="1604605"/>
          </a:xfrm>
          <a:prstGeom prst="roundRect">
            <a:avLst>
              <a:gd name="adj" fmla="val 4735"/>
            </a:avLst>
          </a:prstGeom>
          <a:solidFill>
            <a:srgbClr val="542C49"/>
          </a:solidFill>
          <a:ln w="7620">
            <a:solidFill>
              <a:srgbClr val="6D4562"/>
            </a:solidFill>
            <a:prstDash val="solid"/>
          </a:ln>
        </p:spPr>
      </p:sp>
      <p:sp>
        <p:nvSpPr>
          <p:cNvPr id="13" name="Text 9"/>
          <p:cNvSpPr/>
          <p:nvPr/>
        </p:nvSpPr>
        <p:spPr>
          <a:xfrm>
            <a:off x="3111937" y="6306979"/>
            <a:ext cx="2009894" cy="251222"/>
          </a:xfrm>
          <a:prstGeom prst="rect">
            <a:avLst/>
          </a:prstGeom>
          <a:noFill/>
          <a:ln/>
        </p:spPr>
        <p:txBody>
          <a:bodyPr wrap="none" rtlCol="0" anchor="t"/>
          <a:lstStyle/>
          <a:p>
            <a:pPr indent="0" marL="0">
              <a:lnSpc>
                <a:spcPts val="1978"/>
              </a:lnSpc>
              <a:buNone/>
            </a:pPr>
            <a:r>
              <a:rPr lang="en-US" sz="1583" dirty="0">
                <a:solidFill>
                  <a:srgbClr val="DAD8E9"/>
                </a:solidFill>
                <a:latin typeface="Prompt" pitchFamily="34" charset="0"/>
                <a:ea typeface="Prompt" pitchFamily="34" charset="-122"/>
                <a:cs typeface="Prompt" pitchFamily="34" charset="-120"/>
              </a:rPr>
              <a:t>Inclusive Design</a:t>
            </a:r>
            <a:endParaRPr lang="en-US" sz="1583" dirty="0"/>
          </a:p>
        </p:txBody>
      </p:sp>
      <p:sp>
        <p:nvSpPr>
          <p:cNvPr id="14" name="Text 10"/>
          <p:cNvSpPr/>
          <p:nvPr/>
        </p:nvSpPr>
        <p:spPr>
          <a:xfrm>
            <a:off x="3111937" y="6666667"/>
            <a:ext cx="3924300" cy="867966"/>
          </a:xfrm>
          <a:prstGeom prst="rect">
            <a:avLst/>
          </a:prstGeom>
          <a:noFill/>
          <a:ln/>
        </p:spPr>
        <p:txBody>
          <a:bodyPr wrap="square" rtlCol="0" anchor="t"/>
          <a:lstStyle/>
          <a:p>
            <a:pPr indent="0" marL="0">
              <a:lnSpc>
                <a:spcPts val="2279"/>
              </a:lnSpc>
              <a:buNone/>
            </a:pPr>
            <a:r>
              <a:rPr lang="en-US" sz="1424" dirty="0">
                <a:solidFill>
                  <a:srgbClr val="DAD8E9"/>
                </a:solidFill>
                <a:latin typeface="Mukta" pitchFamily="34" charset="0"/>
                <a:ea typeface="Mukta" pitchFamily="34" charset="-122"/>
                <a:cs typeface="Mukta" pitchFamily="34" charset="-120"/>
              </a:rPr>
              <a:t>Thoughtfully designed games that cater to diverse learners, including those with special needs, ensuring equitable access to educational resources.</a:t>
            </a:r>
            <a:endParaRPr lang="en-US" sz="1424" dirty="0"/>
          </a:p>
        </p:txBody>
      </p:sp>
      <p:sp>
        <p:nvSpPr>
          <p:cNvPr id="15" name="Shape 11"/>
          <p:cNvSpPr/>
          <p:nvPr/>
        </p:nvSpPr>
        <p:spPr>
          <a:xfrm>
            <a:off x="7405568" y="6118503"/>
            <a:ext cx="4301252" cy="1604605"/>
          </a:xfrm>
          <a:prstGeom prst="roundRect">
            <a:avLst>
              <a:gd name="adj" fmla="val 4735"/>
            </a:avLst>
          </a:prstGeom>
          <a:solidFill>
            <a:srgbClr val="542C49"/>
          </a:solidFill>
          <a:ln w="7620">
            <a:solidFill>
              <a:srgbClr val="6D4562"/>
            </a:solidFill>
            <a:prstDash val="solid"/>
          </a:ln>
        </p:spPr>
      </p:sp>
      <p:sp>
        <p:nvSpPr>
          <p:cNvPr id="16" name="Text 12"/>
          <p:cNvSpPr/>
          <p:nvPr/>
        </p:nvSpPr>
        <p:spPr>
          <a:xfrm>
            <a:off x="7594044" y="6306979"/>
            <a:ext cx="2156222" cy="251222"/>
          </a:xfrm>
          <a:prstGeom prst="rect">
            <a:avLst/>
          </a:prstGeom>
          <a:noFill/>
          <a:ln/>
        </p:spPr>
        <p:txBody>
          <a:bodyPr wrap="none" rtlCol="0" anchor="t"/>
          <a:lstStyle/>
          <a:p>
            <a:pPr indent="0" marL="0">
              <a:lnSpc>
                <a:spcPts val="1978"/>
              </a:lnSpc>
              <a:buNone/>
            </a:pPr>
            <a:r>
              <a:rPr lang="en-US" sz="1583" dirty="0">
                <a:solidFill>
                  <a:srgbClr val="DAD8E9"/>
                </a:solidFill>
                <a:latin typeface="Prompt" pitchFamily="34" charset="0"/>
                <a:ea typeface="Prompt" pitchFamily="34" charset="-122"/>
                <a:cs typeface="Prompt" pitchFamily="34" charset="-120"/>
              </a:rPr>
              <a:t>Adaptive Experiences</a:t>
            </a:r>
            <a:endParaRPr lang="en-US" sz="1583" dirty="0"/>
          </a:p>
        </p:txBody>
      </p:sp>
      <p:sp>
        <p:nvSpPr>
          <p:cNvPr id="17" name="Text 13"/>
          <p:cNvSpPr/>
          <p:nvPr/>
        </p:nvSpPr>
        <p:spPr>
          <a:xfrm>
            <a:off x="7594044" y="6666667"/>
            <a:ext cx="3924300" cy="867966"/>
          </a:xfrm>
          <a:prstGeom prst="rect">
            <a:avLst/>
          </a:prstGeom>
          <a:noFill/>
          <a:ln/>
        </p:spPr>
        <p:txBody>
          <a:bodyPr wrap="square" rtlCol="0" anchor="t"/>
          <a:lstStyle/>
          <a:p>
            <a:pPr indent="0" marL="0">
              <a:lnSpc>
                <a:spcPts val="2279"/>
              </a:lnSpc>
              <a:buNone/>
            </a:pPr>
            <a:r>
              <a:rPr lang="en-US" sz="1424" dirty="0">
                <a:solidFill>
                  <a:srgbClr val="DAD8E9"/>
                </a:solidFill>
                <a:latin typeface="Mukta" pitchFamily="34" charset="0"/>
                <a:ea typeface="Mukta" pitchFamily="34" charset="-122"/>
                <a:cs typeface="Mukta" pitchFamily="34" charset="-120"/>
              </a:rPr>
              <a:t>Games that dynamically adjust difficulty and content based on individual performance, providing a personalized and engaging learning journey.</a:t>
            </a:r>
            <a:endParaRPr lang="en-US" sz="142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250799"/>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9250799"/>
          </a:xfrm>
          <a:prstGeom prst="rect">
            <a:avLst/>
          </a:prstGeom>
        </p:spPr>
      </p:pic>
      <p:pic>
        <p:nvPicPr>
          <p:cNvPr id="5" name="Image 2" descr="preencoded.png">    </p:cNvPr>
          <p:cNvPicPr>
            <a:picLocks noChangeAspect="1"/>
          </p:cNvPicPr>
          <p:nvPr/>
        </p:nvPicPr>
        <p:blipFill>
          <a:blip r:embed="rId3"/>
          <a:stretch>
            <a:fillRect/>
          </a:stretch>
        </p:blipFill>
        <p:spPr>
          <a:xfrm>
            <a:off x="9359979" y="2729984"/>
            <a:ext cx="5054441" cy="3790831"/>
          </a:xfrm>
          <a:prstGeom prst="rect">
            <a:avLst/>
          </a:prstGeom>
        </p:spPr>
      </p:pic>
      <p:sp>
        <p:nvSpPr>
          <p:cNvPr id="6" name="Text 1"/>
          <p:cNvSpPr/>
          <p:nvPr/>
        </p:nvSpPr>
        <p:spPr>
          <a:xfrm>
            <a:off x="604837" y="475178"/>
            <a:ext cx="6361033" cy="480060"/>
          </a:xfrm>
          <a:prstGeom prst="rect">
            <a:avLst/>
          </a:prstGeom>
          <a:noFill/>
          <a:ln/>
        </p:spPr>
        <p:txBody>
          <a:bodyPr wrap="none" rtlCol="0" anchor="t"/>
          <a:lstStyle/>
          <a:p>
            <a:pPr indent="0" marL="0">
              <a:lnSpc>
                <a:spcPts val="3780"/>
              </a:lnSpc>
              <a:buNone/>
            </a:pPr>
            <a:r>
              <a:rPr lang="en-US" sz="3024" dirty="0">
                <a:solidFill>
                  <a:srgbClr val="C6BFEE"/>
                </a:solidFill>
                <a:latin typeface="Prompt" pitchFamily="34" charset="0"/>
                <a:ea typeface="Prompt" pitchFamily="34" charset="-122"/>
                <a:cs typeface="Prompt" pitchFamily="34" charset="-120"/>
              </a:rPr>
              <a:t>Tailoring the Learning Experience</a:t>
            </a:r>
            <a:endParaRPr lang="en-US" sz="3024" dirty="0"/>
          </a:p>
        </p:txBody>
      </p:sp>
      <p:pic>
        <p:nvPicPr>
          <p:cNvPr id="7" name="Image 3" descr="preencoded.png">    </p:cNvPr>
          <p:cNvPicPr>
            <a:picLocks noChangeAspect="1"/>
          </p:cNvPicPr>
          <p:nvPr/>
        </p:nvPicPr>
        <p:blipFill>
          <a:blip r:embed="rId4"/>
          <a:stretch>
            <a:fillRect/>
          </a:stretch>
        </p:blipFill>
        <p:spPr>
          <a:xfrm>
            <a:off x="604837" y="1214438"/>
            <a:ext cx="431959" cy="431959"/>
          </a:xfrm>
          <a:prstGeom prst="rect">
            <a:avLst/>
          </a:prstGeom>
        </p:spPr>
      </p:pic>
      <p:sp>
        <p:nvSpPr>
          <p:cNvPr id="8" name="Text 2"/>
          <p:cNvSpPr/>
          <p:nvPr/>
        </p:nvSpPr>
        <p:spPr>
          <a:xfrm>
            <a:off x="604837" y="1819156"/>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Student-Centric</a:t>
            </a:r>
            <a:endParaRPr lang="en-US" sz="1512" dirty="0"/>
          </a:p>
        </p:txBody>
      </p:sp>
      <p:sp>
        <p:nvSpPr>
          <p:cNvPr id="9" name="Text 3"/>
          <p:cNvSpPr/>
          <p:nvPr/>
        </p:nvSpPr>
        <p:spPr>
          <a:xfrm>
            <a:off x="604837" y="2162770"/>
            <a:ext cx="7934325" cy="553164"/>
          </a:xfrm>
          <a:prstGeom prst="rect">
            <a:avLst/>
          </a:prstGeom>
          <a:noFill/>
          <a:ln/>
        </p:spPr>
        <p:txBody>
          <a:bodyPr wrap="squar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platform places the learner at the heart of the experience, ensuring that each student's unique needs, preferences, and learning styles are catered to.</a:t>
            </a:r>
            <a:endParaRPr lang="en-US" sz="1361" dirty="0"/>
          </a:p>
        </p:txBody>
      </p:sp>
      <p:pic>
        <p:nvPicPr>
          <p:cNvPr id="10" name="Image 4" descr="preencoded.png">    </p:cNvPr>
          <p:cNvPicPr>
            <a:picLocks noChangeAspect="1"/>
          </p:cNvPicPr>
          <p:nvPr/>
        </p:nvPicPr>
        <p:blipFill>
          <a:blip r:embed="rId5"/>
          <a:stretch>
            <a:fillRect/>
          </a:stretch>
        </p:blipFill>
        <p:spPr>
          <a:xfrm>
            <a:off x="604837" y="3234333"/>
            <a:ext cx="431959" cy="431959"/>
          </a:xfrm>
          <a:prstGeom prst="rect">
            <a:avLst/>
          </a:prstGeom>
        </p:spPr>
      </p:pic>
      <p:sp>
        <p:nvSpPr>
          <p:cNvPr id="11" name="Text 4"/>
          <p:cNvSpPr/>
          <p:nvPr/>
        </p:nvSpPr>
        <p:spPr>
          <a:xfrm>
            <a:off x="604837" y="3839051"/>
            <a:ext cx="2147768"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Empowering Educators</a:t>
            </a:r>
            <a:endParaRPr lang="en-US" sz="1512" dirty="0"/>
          </a:p>
        </p:txBody>
      </p:sp>
      <p:sp>
        <p:nvSpPr>
          <p:cNvPr id="12" name="Text 5"/>
          <p:cNvSpPr/>
          <p:nvPr/>
        </p:nvSpPr>
        <p:spPr>
          <a:xfrm>
            <a:off x="604837" y="4182666"/>
            <a:ext cx="7934325" cy="553164"/>
          </a:xfrm>
          <a:prstGeom prst="rect">
            <a:avLst/>
          </a:prstGeom>
          <a:noFill/>
          <a:ln/>
        </p:spPr>
        <p:txBody>
          <a:bodyPr wrap="squar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Teachers are equipped with powerful tools and insights to better understand their students' progress, identify areas for improvement, and provide targeted support.</a:t>
            </a:r>
            <a:endParaRPr lang="en-US" sz="1361" dirty="0"/>
          </a:p>
        </p:txBody>
      </p:sp>
      <p:pic>
        <p:nvPicPr>
          <p:cNvPr id="13" name="Image 5" descr="preencoded.png">    </p:cNvPr>
          <p:cNvPicPr>
            <a:picLocks noChangeAspect="1"/>
          </p:cNvPicPr>
          <p:nvPr/>
        </p:nvPicPr>
        <p:blipFill>
          <a:blip r:embed="rId6"/>
          <a:stretch>
            <a:fillRect/>
          </a:stretch>
        </p:blipFill>
        <p:spPr>
          <a:xfrm>
            <a:off x="604837" y="5254228"/>
            <a:ext cx="431959" cy="431959"/>
          </a:xfrm>
          <a:prstGeom prst="rect">
            <a:avLst/>
          </a:prstGeom>
        </p:spPr>
      </p:pic>
      <p:sp>
        <p:nvSpPr>
          <p:cNvPr id="14" name="Text 6"/>
          <p:cNvSpPr/>
          <p:nvPr/>
        </p:nvSpPr>
        <p:spPr>
          <a:xfrm>
            <a:off x="604837" y="5858947"/>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Inclusive Approach</a:t>
            </a:r>
            <a:endParaRPr lang="en-US" sz="1512" dirty="0"/>
          </a:p>
        </p:txBody>
      </p:sp>
      <p:sp>
        <p:nvSpPr>
          <p:cNvPr id="15" name="Text 7"/>
          <p:cNvSpPr/>
          <p:nvPr/>
        </p:nvSpPr>
        <p:spPr>
          <a:xfrm>
            <a:off x="604837" y="6202561"/>
            <a:ext cx="7934325" cy="553164"/>
          </a:xfrm>
          <a:prstGeom prst="rect">
            <a:avLst/>
          </a:prstGeom>
          <a:noFill/>
          <a:ln/>
        </p:spPr>
        <p:txBody>
          <a:bodyPr wrap="squar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The platform fosters a collaborative learning environment, engaging parents and caregivers to support students' educational journey and promote a holistic approach to learning.</a:t>
            </a:r>
            <a:endParaRPr lang="en-US" sz="1361" dirty="0"/>
          </a:p>
        </p:txBody>
      </p:sp>
      <p:pic>
        <p:nvPicPr>
          <p:cNvPr id="16" name="Image 6" descr="preencoded.png">    </p:cNvPr>
          <p:cNvPicPr>
            <a:picLocks noChangeAspect="1"/>
          </p:cNvPicPr>
          <p:nvPr/>
        </p:nvPicPr>
        <p:blipFill>
          <a:blip r:embed="rId7"/>
          <a:stretch>
            <a:fillRect/>
          </a:stretch>
        </p:blipFill>
        <p:spPr>
          <a:xfrm>
            <a:off x="604837" y="7274123"/>
            <a:ext cx="431959" cy="431959"/>
          </a:xfrm>
          <a:prstGeom prst="rect">
            <a:avLst/>
          </a:prstGeom>
        </p:spPr>
      </p:pic>
      <p:sp>
        <p:nvSpPr>
          <p:cNvPr id="17" name="Text 8"/>
          <p:cNvSpPr/>
          <p:nvPr/>
        </p:nvSpPr>
        <p:spPr>
          <a:xfrm>
            <a:off x="604837" y="7878842"/>
            <a:ext cx="1920240" cy="240030"/>
          </a:xfrm>
          <a:prstGeom prst="rect">
            <a:avLst/>
          </a:prstGeom>
          <a:noFill/>
          <a:ln/>
        </p:spPr>
        <p:txBody>
          <a:bodyPr wrap="none" rtlCol="0" anchor="t"/>
          <a:lstStyle/>
          <a:p>
            <a:pPr algn="l" indent="0" marL="0">
              <a:lnSpc>
                <a:spcPts val="1890"/>
              </a:lnSpc>
              <a:buNone/>
            </a:pPr>
            <a:r>
              <a:rPr lang="en-US" sz="1512" dirty="0">
                <a:solidFill>
                  <a:srgbClr val="DAD8E9"/>
                </a:solidFill>
                <a:latin typeface="Prompt" pitchFamily="34" charset="0"/>
                <a:ea typeface="Prompt" pitchFamily="34" charset="-122"/>
                <a:cs typeface="Prompt" pitchFamily="34" charset="-120"/>
              </a:rPr>
              <a:t>Accessible for All</a:t>
            </a:r>
            <a:endParaRPr lang="en-US" sz="1512" dirty="0"/>
          </a:p>
        </p:txBody>
      </p:sp>
      <p:sp>
        <p:nvSpPr>
          <p:cNvPr id="18" name="Text 9"/>
          <p:cNvSpPr/>
          <p:nvPr/>
        </p:nvSpPr>
        <p:spPr>
          <a:xfrm>
            <a:off x="604837" y="8222456"/>
            <a:ext cx="7934325" cy="553164"/>
          </a:xfrm>
          <a:prstGeom prst="rect">
            <a:avLst/>
          </a:prstGeom>
          <a:noFill/>
          <a:ln/>
        </p:spPr>
        <p:txBody>
          <a:bodyPr wrap="square" rtlCol="0" anchor="t"/>
          <a:lstStyle/>
          <a:p>
            <a:pPr algn="l" indent="0" marL="0">
              <a:lnSpc>
                <a:spcPts val="2177"/>
              </a:lnSpc>
              <a:buNone/>
            </a:pPr>
            <a:r>
              <a:rPr lang="en-US" sz="1361" dirty="0">
                <a:solidFill>
                  <a:srgbClr val="DAD8E9"/>
                </a:solidFill>
                <a:latin typeface="Mukta" pitchFamily="34" charset="0"/>
                <a:ea typeface="Mukta" pitchFamily="34" charset="-122"/>
                <a:cs typeface="Mukta" pitchFamily="34" charset="-120"/>
              </a:rPr>
              <a:t>Comprehensive accessibility features ensure that students with diverse needs, including those with physical, cognitive, or sensory disabilities, can fully participate and thrive in the learning experience.</a:t>
            </a:r>
            <a:endParaRPr lang="en-US" sz="1361" dirty="0"/>
          </a:p>
        </p:txBody>
      </p:sp>
      <p:pic>
        <p:nvPicPr>
          <p:cNvPr id="19"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5504" y="2004179"/>
            <a:ext cx="5035272" cy="4221242"/>
          </a:xfrm>
          <a:prstGeom prst="rect">
            <a:avLst/>
          </a:prstGeom>
        </p:spPr>
      </p:pic>
      <p:sp>
        <p:nvSpPr>
          <p:cNvPr id="6" name="Text 1"/>
          <p:cNvSpPr/>
          <p:nvPr/>
        </p:nvSpPr>
        <p:spPr>
          <a:xfrm>
            <a:off x="6117788" y="929997"/>
            <a:ext cx="7881223" cy="1002030"/>
          </a:xfrm>
          <a:prstGeom prst="rect">
            <a:avLst/>
          </a:prstGeom>
          <a:noFill/>
          <a:ln/>
        </p:spPr>
        <p:txBody>
          <a:bodyPr wrap="square" rtlCol="0" anchor="t"/>
          <a:lstStyle/>
          <a:p>
            <a:pPr indent="0" marL="0">
              <a:lnSpc>
                <a:spcPts val="3946"/>
              </a:lnSpc>
              <a:buNone/>
            </a:pPr>
            <a:r>
              <a:rPr lang="en-US" sz="3157" dirty="0">
                <a:solidFill>
                  <a:srgbClr val="C6BFEE"/>
                </a:solidFill>
                <a:latin typeface="Prompt" pitchFamily="34" charset="0"/>
                <a:ea typeface="Prompt" pitchFamily="34" charset="-122"/>
                <a:cs typeface="Prompt" pitchFamily="34" charset="-120"/>
              </a:rPr>
              <a:t>Driving Positive Impact through Collaboration</a:t>
            </a:r>
            <a:endParaRPr lang="en-US" sz="3157" dirty="0"/>
          </a:p>
        </p:txBody>
      </p:sp>
      <p:sp>
        <p:nvSpPr>
          <p:cNvPr id="7" name="Shape 2"/>
          <p:cNvSpPr/>
          <p:nvPr/>
        </p:nvSpPr>
        <p:spPr>
          <a:xfrm>
            <a:off x="6117788" y="2405420"/>
            <a:ext cx="405884" cy="405884"/>
          </a:xfrm>
          <a:prstGeom prst="roundRect">
            <a:avLst>
              <a:gd name="adj" fmla="val 18668"/>
            </a:avLst>
          </a:prstGeom>
          <a:solidFill>
            <a:srgbClr val="542C49"/>
          </a:solidFill>
          <a:ln w="7620">
            <a:solidFill>
              <a:srgbClr val="6D4562"/>
            </a:solidFill>
            <a:prstDash val="solid"/>
          </a:ln>
        </p:spPr>
      </p:sp>
      <p:sp>
        <p:nvSpPr>
          <p:cNvPr id="8" name="Text 3"/>
          <p:cNvSpPr/>
          <p:nvPr/>
        </p:nvSpPr>
        <p:spPr>
          <a:xfrm>
            <a:off x="6275665" y="2488049"/>
            <a:ext cx="90011" cy="240506"/>
          </a:xfrm>
          <a:prstGeom prst="rect">
            <a:avLst/>
          </a:prstGeom>
          <a:noFill/>
          <a:ln/>
        </p:spPr>
        <p:txBody>
          <a:bodyPr wrap="none" rtlCol="0" anchor="t"/>
          <a:lstStyle/>
          <a:p>
            <a:pPr algn="ctr" indent="0" marL="0">
              <a:lnSpc>
                <a:spcPts val="1894"/>
              </a:lnSpc>
              <a:buNone/>
            </a:pPr>
            <a:r>
              <a:rPr lang="en-US" sz="1894" dirty="0">
                <a:solidFill>
                  <a:srgbClr val="DAD8E9"/>
                </a:solidFill>
                <a:latin typeface="Prompt" pitchFamily="34" charset="0"/>
                <a:ea typeface="Prompt" pitchFamily="34" charset="-122"/>
                <a:cs typeface="Prompt" pitchFamily="34" charset="-120"/>
              </a:rPr>
              <a:t>1</a:t>
            </a:r>
            <a:endParaRPr lang="en-US" sz="1894" dirty="0"/>
          </a:p>
        </p:txBody>
      </p:sp>
      <p:sp>
        <p:nvSpPr>
          <p:cNvPr id="9" name="Text 4"/>
          <p:cNvSpPr/>
          <p:nvPr/>
        </p:nvSpPr>
        <p:spPr>
          <a:xfrm>
            <a:off x="6704052" y="2405420"/>
            <a:ext cx="2242304" cy="250627"/>
          </a:xfrm>
          <a:prstGeom prst="rect">
            <a:avLst/>
          </a:prstGeom>
          <a:noFill/>
          <a:ln/>
        </p:spPr>
        <p:txBody>
          <a:bodyPr wrap="none" rtlCol="0" anchor="t"/>
          <a:lstStyle/>
          <a:p>
            <a:pPr indent="0" marL="0">
              <a:lnSpc>
                <a:spcPts val="1973"/>
              </a:lnSpc>
              <a:buNone/>
            </a:pPr>
            <a:r>
              <a:rPr lang="en-US" sz="1578" dirty="0">
                <a:solidFill>
                  <a:srgbClr val="DAD8E9"/>
                </a:solidFill>
                <a:latin typeface="Prompt" pitchFamily="34" charset="0"/>
                <a:ea typeface="Prompt" pitchFamily="34" charset="-122"/>
                <a:cs typeface="Prompt" pitchFamily="34" charset="-120"/>
              </a:rPr>
              <a:t>Empowering Educators</a:t>
            </a:r>
            <a:endParaRPr lang="en-US" sz="1578" dirty="0"/>
          </a:p>
        </p:txBody>
      </p:sp>
      <p:sp>
        <p:nvSpPr>
          <p:cNvPr id="10" name="Text 5"/>
          <p:cNvSpPr/>
          <p:nvPr/>
        </p:nvSpPr>
        <p:spPr>
          <a:xfrm>
            <a:off x="6704052" y="2764274"/>
            <a:ext cx="7294959" cy="577215"/>
          </a:xfrm>
          <a:prstGeom prst="rect">
            <a:avLst/>
          </a:prstGeom>
          <a:noFill/>
          <a:ln/>
        </p:spPr>
        <p:txBody>
          <a:bodyPr wrap="square" rtlCol="0" anchor="t"/>
          <a:lstStyle/>
          <a:p>
            <a:pPr indent="0" marL="0">
              <a:lnSpc>
                <a:spcPts val="2273"/>
              </a:lnSpc>
              <a:buNone/>
            </a:pPr>
            <a:r>
              <a:rPr lang="en-US" sz="1421" dirty="0">
                <a:solidFill>
                  <a:srgbClr val="DAD8E9"/>
                </a:solidFill>
                <a:latin typeface="Mukta" pitchFamily="34" charset="0"/>
                <a:ea typeface="Mukta" pitchFamily="34" charset="-122"/>
                <a:cs typeface="Mukta" pitchFamily="34" charset="-120"/>
              </a:rPr>
              <a:t>Equipping teachers with the tools and resources they need to create engaging, personalized, and inclusive learning experiences for their students.</a:t>
            </a:r>
            <a:endParaRPr lang="en-US" sz="1421" dirty="0"/>
          </a:p>
        </p:txBody>
      </p:sp>
      <p:sp>
        <p:nvSpPr>
          <p:cNvPr id="11" name="Shape 6"/>
          <p:cNvSpPr/>
          <p:nvPr/>
        </p:nvSpPr>
        <p:spPr>
          <a:xfrm>
            <a:off x="6117788" y="3724751"/>
            <a:ext cx="405884" cy="405884"/>
          </a:xfrm>
          <a:prstGeom prst="roundRect">
            <a:avLst>
              <a:gd name="adj" fmla="val 18668"/>
            </a:avLst>
          </a:prstGeom>
          <a:solidFill>
            <a:srgbClr val="542C49"/>
          </a:solidFill>
          <a:ln w="7620">
            <a:solidFill>
              <a:srgbClr val="6D4562"/>
            </a:solidFill>
            <a:prstDash val="solid"/>
          </a:ln>
        </p:spPr>
      </p:sp>
      <p:sp>
        <p:nvSpPr>
          <p:cNvPr id="12" name="Text 7"/>
          <p:cNvSpPr/>
          <p:nvPr/>
        </p:nvSpPr>
        <p:spPr>
          <a:xfrm>
            <a:off x="6250305" y="3807381"/>
            <a:ext cx="140732" cy="240506"/>
          </a:xfrm>
          <a:prstGeom prst="rect">
            <a:avLst/>
          </a:prstGeom>
          <a:noFill/>
          <a:ln/>
        </p:spPr>
        <p:txBody>
          <a:bodyPr wrap="none" rtlCol="0" anchor="t"/>
          <a:lstStyle/>
          <a:p>
            <a:pPr algn="ctr" indent="0" marL="0">
              <a:lnSpc>
                <a:spcPts val="1894"/>
              </a:lnSpc>
              <a:buNone/>
            </a:pPr>
            <a:r>
              <a:rPr lang="en-US" sz="1894" dirty="0">
                <a:solidFill>
                  <a:srgbClr val="DAD8E9"/>
                </a:solidFill>
                <a:latin typeface="Prompt" pitchFamily="34" charset="0"/>
                <a:ea typeface="Prompt" pitchFamily="34" charset="-122"/>
                <a:cs typeface="Prompt" pitchFamily="34" charset="-120"/>
              </a:rPr>
              <a:t>2</a:t>
            </a:r>
            <a:endParaRPr lang="en-US" sz="1894" dirty="0"/>
          </a:p>
        </p:txBody>
      </p:sp>
      <p:sp>
        <p:nvSpPr>
          <p:cNvPr id="13" name="Text 8"/>
          <p:cNvSpPr/>
          <p:nvPr/>
        </p:nvSpPr>
        <p:spPr>
          <a:xfrm>
            <a:off x="6704052" y="3724751"/>
            <a:ext cx="2185988" cy="250627"/>
          </a:xfrm>
          <a:prstGeom prst="rect">
            <a:avLst/>
          </a:prstGeom>
          <a:noFill/>
          <a:ln/>
        </p:spPr>
        <p:txBody>
          <a:bodyPr wrap="none" rtlCol="0" anchor="t"/>
          <a:lstStyle/>
          <a:p>
            <a:pPr indent="0" marL="0">
              <a:lnSpc>
                <a:spcPts val="1973"/>
              </a:lnSpc>
              <a:buNone/>
            </a:pPr>
            <a:r>
              <a:rPr lang="en-US" sz="1578" dirty="0">
                <a:solidFill>
                  <a:srgbClr val="DAD8E9"/>
                </a:solidFill>
                <a:latin typeface="Prompt" pitchFamily="34" charset="0"/>
                <a:ea typeface="Prompt" pitchFamily="34" charset="-122"/>
                <a:cs typeface="Prompt" pitchFamily="34" charset="-120"/>
              </a:rPr>
              <a:t>Fostering Accessibility</a:t>
            </a:r>
            <a:endParaRPr lang="en-US" sz="1578" dirty="0"/>
          </a:p>
        </p:txBody>
      </p:sp>
      <p:sp>
        <p:nvSpPr>
          <p:cNvPr id="14" name="Text 9"/>
          <p:cNvSpPr/>
          <p:nvPr/>
        </p:nvSpPr>
        <p:spPr>
          <a:xfrm>
            <a:off x="6704052" y="4083606"/>
            <a:ext cx="7294959" cy="577215"/>
          </a:xfrm>
          <a:prstGeom prst="rect">
            <a:avLst/>
          </a:prstGeom>
          <a:noFill/>
          <a:ln/>
        </p:spPr>
        <p:txBody>
          <a:bodyPr wrap="square" rtlCol="0" anchor="t"/>
          <a:lstStyle/>
          <a:p>
            <a:pPr indent="0" marL="0">
              <a:lnSpc>
                <a:spcPts val="2273"/>
              </a:lnSpc>
              <a:buNone/>
            </a:pPr>
            <a:r>
              <a:rPr lang="en-US" sz="1421" dirty="0">
                <a:solidFill>
                  <a:srgbClr val="DAD8E9"/>
                </a:solidFill>
                <a:latin typeface="Mukta" pitchFamily="34" charset="0"/>
                <a:ea typeface="Mukta" pitchFamily="34" charset="-122"/>
                <a:cs typeface="Mukta" pitchFamily="34" charset="-120"/>
              </a:rPr>
              <a:t>Ensuring that quality education becomes truly accessible to learners in remote and underserved communities, bridging the digital divide.</a:t>
            </a:r>
            <a:endParaRPr lang="en-US" sz="1421" dirty="0"/>
          </a:p>
        </p:txBody>
      </p:sp>
      <p:sp>
        <p:nvSpPr>
          <p:cNvPr id="15" name="Shape 10"/>
          <p:cNvSpPr/>
          <p:nvPr/>
        </p:nvSpPr>
        <p:spPr>
          <a:xfrm>
            <a:off x="6117788" y="5044083"/>
            <a:ext cx="405884" cy="405884"/>
          </a:xfrm>
          <a:prstGeom prst="roundRect">
            <a:avLst>
              <a:gd name="adj" fmla="val 18668"/>
            </a:avLst>
          </a:prstGeom>
          <a:solidFill>
            <a:srgbClr val="542C49"/>
          </a:solidFill>
          <a:ln w="7620">
            <a:solidFill>
              <a:srgbClr val="6D4562"/>
            </a:solidFill>
            <a:prstDash val="solid"/>
          </a:ln>
        </p:spPr>
      </p:sp>
      <p:sp>
        <p:nvSpPr>
          <p:cNvPr id="16" name="Text 11"/>
          <p:cNvSpPr/>
          <p:nvPr/>
        </p:nvSpPr>
        <p:spPr>
          <a:xfrm>
            <a:off x="6250900" y="5126712"/>
            <a:ext cx="139541" cy="240506"/>
          </a:xfrm>
          <a:prstGeom prst="rect">
            <a:avLst/>
          </a:prstGeom>
          <a:noFill/>
          <a:ln/>
        </p:spPr>
        <p:txBody>
          <a:bodyPr wrap="none" rtlCol="0" anchor="t"/>
          <a:lstStyle/>
          <a:p>
            <a:pPr algn="ctr" indent="0" marL="0">
              <a:lnSpc>
                <a:spcPts val="1894"/>
              </a:lnSpc>
              <a:buNone/>
            </a:pPr>
            <a:r>
              <a:rPr lang="en-US" sz="1894" dirty="0">
                <a:solidFill>
                  <a:srgbClr val="DAD8E9"/>
                </a:solidFill>
                <a:latin typeface="Prompt" pitchFamily="34" charset="0"/>
                <a:ea typeface="Prompt" pitchFamily="34" charset="-122"/>
                <a:cs typeface="Prompt" pitchFamily="34" charset="-120"/>
              </a:rPr>
              <a:t>3</a:t>
            </a:r>
            <a:endParaRPr lang="en-US" sz="1894" dirty="0"/>
          </a:p>
        </p:txBody>
      </p:sp>
      <p:sp>
        <p:nvSpPr>
          <p:cNvPr id="17" name="Text 12"/>
          <p:cNvSpPr/>
          <p:nvPr/>
        </p:nvSpPr>
        <p:spPr>
          <a:xfrm>
            <a:off x="6704052" y="5044083"/>
            <a:ext cx="2004417" cy="250627"/>
          </a:xfrm>
          <a:prstGeom prst="rect">
            <a:avLst/>
          </a:prstGeom>
          <a:noFill/>
          <a:ln/>
        </p:spPr>
        <p:txBody>
          <a:bodyPr wrap="none" rtlCol="0" anchor="t"/>
          <a:lstStyle/>
          <a:p>
            <a:pPr indent="0" marL="0">
              <a:lnSpc>
                <a:spcPts val="1973"/>
              </a:lnSpc>
              <a:buNone/>
            </a:pPr>
            <a:r>
              <a:rPr lang="en-US" sz="1578" dirty="0">
                <a:solidFill>
                  <a:srgbClr val="DAD8E9"/>
                </a:solidFill>
                <a:latin typeface="Prompt" pitchFamily="34" charset="0"/>
                <a:ea typeface="Prompt" pitchFamily="34" charset="-122"/>
                <a:cs typeface="Prompt" pitchFamily="34" charset="-120"/>
              </a:rPr>
              <a:t>Promoting Equity</a:t>
            </a:r>
            <a:endParaRPr lang="en-US" sz="1578" dirty="0"/>
          </a:p>
        </p:txBody>
      </p:sp>
      <p:sp>
        <p:nvSpPr>
          <p:cNvPr id="18" name="Text 13"/>
          <p:cNvSpPr/>
          <p:nvPr/>
        </p:nvSpPr>
        <p:spPr>
          <a:xfrm>
            <a:off x="6704052" y="5402937"/>
            <a:ext cx="7294959" cy="577215"/>
          </a:xfrm>
          <a:prstGeom prst="rect">
            <a:avLst/>
          </a:prstGeom>
          <a:noFill/>
          <a:ln/>
        </p:spPr>
        <p:txBody>
          <a:bodyPr wrap="square" rtlCol="0" anchor="t"/>
          <a:lstStyle/>
          <a:p>
            <a:pPr indent="0" marL="0">
              <a:lnSpc>
                <a:spcPts val="2273"/>
              </a:lnSpc>
              <a:buNone/>
            </a:pPr>
            <a:r>
              <a:rPr lang="en-US" sz="1421" dirty="0">
                <a:solidFill>
                  <a:srgbClr val="DAD8E9"/>
                </a:solidFill>
                <a:latin typeface="Mukta" pitchFamily="34" charset="0"/>
                <a:ea typeface="Mukta" pitchFamily="34" charset="-122"/>
                <a:cs typeface="Mukta" pitchFamily="34" charset="-120"/>
              </a:rPr>
              <a:t>Addressing educational disparities and creating a more inclusive learning environment that caters to the diverse needs of all students.</a:t>
            </a:r>
            <a:endParaRPr lang="en-US" sz="1421" dirty="0"/>
          </a:p>
        </p:txBody>
      </p:sp>
      <p:sp>
        <p:nvSpPr>
          <p:cNvPr id="19" name="Shape 14"/>
          <p:cNvSpPr/>
          <p:nvPr/>
        </p:nvSpPr>
        <p:spPr>
          <a:xfrm>
            <a:off x="6117788" y="6363414"/>
            <a:ext cx="405884" cy="405884"/>
          </a:xfrm>
          <a:prstGeom prst="roundRect">
            <a:avLst>
              <a:gd name="adj" fmla="val 18668"/>
            </a:avLst>
          </a:prstGeom>
          <a:solidFill>
            <a:srgbClr val="542C49"/>
          </a:solidFill>
          <a:ln w="7620">
            <a:solidFill>
              <a:srgbClr val="6D4562"/>
            </a:solidFill>
            <a:prstDash val="solid"/>
          </a:ln>
        </p:spPr>
      </p:sp>
      <p:sp>
        <p:nvSpPr>
          <p:cNvPr id="20" name="Text 15"/>
          <p:cNvSpPr/>
          <p:nvPr/>
        </p:nvSpPr>
        <p:spPr>
          <a:xfrm>
            <a:off x="6247448" y="6446044"/>
            <a:ext cx="146447" cy="240506"/>
          </a:xfrm>
          <a:prstGeom prst="rect">
            <a:avLst/>
          </a:prstGeom>
          <a:noFill/>
          <a:ln/>
        </p:spPr>
        <p:txBody>
          <a:bodyPr wrap="none" rtlCol="0" anchor="t"/>
          <a:lstStyle/>
          <a:p>
            <a:pPr algn="ctr" indent="0" marL="0">
              <a:lnSpc>
                <a:spcPts val="1894"/>
              </a:lnSpc>
              <a:buNone/>
            </a:pPr>
            <a:r>
              <a:rPr lang="en-US" sz="1894" dirty="0">
                <a:solidFill>
                  <a:srgbClr val="DAD8E9"/>
                </a:solidFill>
                <a:latin typeface="Prompt" pitchFamily="34" charset="0"/>
                <a:ea typeface="Prompt" pitchFamily="34" charset="-122"/>
                <a:cs typeface="Prompt" pitchFamily="34" charset="-120"/>
              </a:rPr>
              <a:t>4</a:t>
            </a:r>
            <a:endParaRPr lang="en-US" sz="1894" dirty="0"/>
          </a:p>
        </p:txBody>
      </p:sp>
      <p:sp>
        <p:nvSpPr>
          <p:cNvPr id="21" name="Text 16"/>
          <p:cNvSpPr/>
          <p:nvPr/>
        </p:nvSpPr>
        <p:spPr>
          <a:xfrm>
            <a:off x="6704052" y="6363414"/>
            <a:ext cx="2004417" cy="250627"/>
          </a:xfrm>
          <a:prstGeom prst="rect">
            <a:avLst/>
          </a:prstGeom>
          <a:noFill/>
          <a:ln/>
        </p:spPr>
        <p:txBody>
          <a:bodyPr wrap="none" rtlCol="0" anchor="t"/>
          <a:lstStyle/>
          <a:p>
            <a:pPr indent="0" marL="0">
              <a:lnSpc>
                <a:spcPts val="1973"/>
              </a:lnSpc>
              <a:buNone/>
            </a:pPr>
            <a:r>
              <a:rPr lang="en-US" sz="1578" dirty="0">
                <a:solidFill>
                  <a:srgbClr val="DAD8E9"/>
                </a:solidFill>
                <a:latin typeface="Prompt" pitchFamily="34" charset="0"/>
                <a:ea typeface="Prompt" pitchFamily="34" charset="-122"/>
                <a:cs typeface="Prompt" pitchFamily="34" charset="-120"/>
              </a:rPr>
              <a:t>Unlocking Potential</a:t>
            </a:r>
            <a:endParaRPr lang="en-US" sz="1578" dirty="0"/>
          </a:p>
        </p:txBody>
      </p:sp>
      <p:sp>
        <p:nvSpPr>
          <p:cNvPr id="22" name="Text 17"/>
          <p:cNvSpPr/>
          <p:nvPr/>
        </p:nvSpPr>
        <p:spPr>
          <a:xfrm>
            <a:off x="6704052" y="6722269"/>
            <a:ext cx="7294959" cy="577215"/>
          </a:xfrm>
          <a:prstGeom prst="rect">
            <a:avLst/>
          </a:prstGeom>
          <a:noFill/>
          <a:ln/>
        </p:spPr>
        <p:txBody>
          <a:bodyPr wrap="square" rtlCol="0" anchor="t"/>
          <a:lstStyle/>
          <a:p>
            <a:pPr indent="0" marL="0">
              <a:lnSpc>
                <a:spcPts val="2273"/>
              </a:lnSpc>
              <a:buNone/>
            </a:pPr>
            <a:r>
              <a:rPr lang="en-US" sz="1421" dirty="0">
                <a:solidFill>
                  <a:srgbClr val="DAD8E9"/>
                </a:solidFill>
                <a:latin typeface="Mukta" pitchFamily="34" charset="0"/>
                <a:ea typeface="Mukta" pitchFamily="34" charset="-122"/>
                <a:cs typeface="Mukta" pitchFamily="34" charset="-120"/>
              </a:rPr>
              <a:t>Unleashing the full potential of learners by providing them with the support, resources, and opportunities they need to thrive.</a:t>
            </a:r>
            <a:endParaRPr lang="en-US" sz="1421"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88078" y="2307074"/>
            <a:ext cx="4998125" cy="3615333"/>
          </a:xfrm>
          <a:prstGeom prst="rect">
            <a:avLst/>
          </a:prstGeom>
        </p:spPr>
      </p:pic>
      <p:sp>
        <p:nvSpPr>
          <p:cNvPr id="6" name="Text 1"/>
          <p:cNvSpPr/>
          <p:nvPr/>
        </p:nvSpPr>
        <p:spPr>
          <a:xfrm>
            <a:off x="683657" y="1199198"/>
            <a:ext cx="7007543" cy="542568"/>
          </a:xfrm>
          <a:prstGeom prst="rect">
            <a:avLst/>
          </a:prstGeom>
          <a:noFill/>
          <a:ln/>
        </p:spPr>
        <p:txBody>
          <a:bodyPr wrap="none" rtlCol="0" anchor="t"/>
          <a:lstStyle/>
          <a:p>
            <a:pPr indent="0" marL="0">
              <a:lnSpc>
                <a:spcPts val="4273"/>
              </a:lnSpc>
              <a:buNone/>
            </a:pPr>
            <a:r>
              <a:rPr lang="en-US" sz="3418" dirty="0">
                <a:solidFill>
                  <a:srgbClr val="C6BFEE"/>
                </a:solidFill>
                <a:latin typeface="Prompt" pitchFamily="34" charset="0"/>
                <a:ea typeface="Prompt" pitchFamily="34" charset="-122"/>
                <a:cs typeface="Prompt" pitchFamily="34" charset="-120"/>
              </a:rPr>
              <a:t>Achieving Transformative Results</a:t>
            </a:r>
            <a:endParaRPr lang="en-US" sz="3418" dirty="0"/>
          </a:p>
        </p:txBody>
      </p:sp>
      <p:pic>
        <p:nvPicPr>
          <p:cNvPr id="7" name="Image 3" descr="preencoded.png">    </p:cNvPr>
          <p:cNvPicPr>
            <a:picLocks noChangeAspect="1"/>
          </p:cNvPicPr>
          <p:nvPr/>
        </p:nvPicPr>
        <p:blipFill>
          <a:blip r:embed="rId4"/>
          <a:stretch>
            <a:fillRect/>
          </a:stretch>
        </p:blipFill>
        <p:spPr>
          <a:xfrm>
            <a:off x="683657" y="2034659"/>
            <a:ext cx="976670" cy="1716524"/>
          </a:xfrm>
          <a:prstGeom prst="rect">
            <a:avLst/>
          </a:prstGeom>
        </p:spPr>
      </p:pic>
      <p:sp>
        <p:nvSpPr>
          <p:cNvPr id="8" name="Text 2"/>
          <p:cNvSpPr/>
          <p:nvPr/>
        </p:nvSpPr>
        <p:spPr>
          <a:xfrm>
            <a:off x="1953220" y="2229922"/>
            <a:ext cx="3148608" cy="271224"/>
          </a:xfrm>
          <a:prstGeom prst="rect">
            <a:avLst/>
          </a:prstGeom>
          <a:noFill/>
          <a:ln/>
        </p:spPr>
        <p:txBody>
          <a:bodyPr wrap="none" rtlCol="0" anchor="t"/>
          <a:lstStyle/>
          <a:p>
            <a:pPr algn="l" indent="0" marL="0">
              <a:lnSpc>
                <a:spcPts val="2136"/>
              </a:lnSpc>
              <a:buNone/>
            </a:pPr>
            <a:r>
              <a:rPr lang="en-US" sz="1709" dirty="0">
                <a:solidFill>
                  <a:srgbClr val="DAD8E9"/>
                </a:solidFill>
                <a:latin typeface="Prompt" pitchFamily="34" charset="0"/>
                <a:ea typeface="Prompt" pitchFamily="34" charset="-122"/>
                <a:cs typeface="Prompt" pitchFamily="34" charset="-120"/>
              </a:rPr>
              <a:t>Improved Learning Outcomes</a:t>
            </a:r>
            <a:endParaRPr lang="en-US" sz="1709" dirty="0"/>
          </a:p>
        </p:txBody>
      </p:sp>
      <p:sp>
        <p:nvSpPr>
          <p:cNvPr id="9" name="Text 3"/>
          <p:cNvSpPr/>
          <p:nvPr/>
        </p:nvSpPr>
        <p:spPr>
          <a:xfrm>
            <a:off x="1953220" y="2618303"/>
            <a:ext cx="6507123" cy="937617"/>
          </a:xfrm>
          <a:prstGeom prst="rect">
            <a:avLst/>
          </a:prstGeom>
          <a:noFill/>
          <a:ln/>
        </p:spPr>
        <p:txBody>
          <a:bodyPr wrap="square" rtlCol="0" anchor="t"/>
          <a:lstStyle/>
          <a:p>
            <a:pPr algn="l" indent="0" marL="0">
              <a:lnSpc>
                <a:spcPts val="2461"/>
              </a:lnSpc>
              <a:buNone/>
            </a:pPr>
            <a:r>
              <a:rPr lang="en-US" sz="1538" dirty="0">
                <a:solidFill>
                  <a:srgbClr val="DAD8E9"/>
                </a:solidFill>
                <a:latin typeface="Mukta" pitchFamily="34" charset="0"/>
                <a:ea typeface="Mukta" pitchFamily="34" charset="-122"/>
                <a:cs typeface="Mukta" pitchFamily="34" charset="-120"/>
              </a:rPr>
              <a:t>By making education more engaging, personalized, and accessible, the platform aims to boost student performance, knowledge retention, and overall academic achievement.</a:t>
            </a:r>
            <a:endParaRPr lang="en-US" sz="1538" dirty="0"/>
          </a:p>
        </p:txBody>
      </p:sp>
      <p:pic>
        <p:nvPicPr>
          <p:cNvPr id="10" name="Image 4" descr="preencoded.png">    </p:cNvPr>
          <p:cNvPicPr>
            <a:picLocks noChangeAspect="1"/>
          </p:cNvPicPr>
          <p:nvPr/>
        </p:nvPicPr>
        <p:blipFill>
          <a:blip r:embed="rId5"/>
          <a:stretch>
            <a:fillRect/>
          </a:stretch>
        </p:blipFill>
        <p:spPr>
          <a:xfrm>
            <a:off x="683657" y="3751183"/>
            <a:ext cx="976670" cy="1562695"/>
          </a:xfrm>
          <a:prstGeom prst="rect">
            <a:avLst/>
          </a:prstGeom>
        </p:spPr>
      </p:pic>
      <p:sp>
        <p:nvSpPr>
          <p:cNvPr id="11" name="Text 4"/>
          <p:cNvSpPr/>
          <p:nvPr/>
        </p:nvSpPr>
        <p:spPr>
          <a:xfrm>
            <a:off x="1953220" y="3946446"/>
            <a:ext cx="3244691" cy="271224"/>
          </a:xfrm>
          <a:prstGeom prst="rect">
            <a:avLst/>
          </a:prstGeom>
          <a:noFill/>
          <a:ln/>
        </p:spPr>
        <p:txBody>
          <a:bodyPr wrap="none" rtlCol="0" anchor="t"/>
          <a:lstStyle/>
          <a:p>
            <a:pPr algn="l" indent="0" marL="0">
              <a:lnSpc>
                <a:spcPts val="2136"/>
              </a:lnSpc>
              <a:buNone/>
            </a:pPr>
            <a:r>
              <a:rPr lang="en-US" sz="1709" dirty="0">
                <a:solidFill>
                  <a:srgbClr val="DAD8E9"/>
                </a:solidFill>
                <a:latin typeface="Prompt" pitchFamily="34" charset="0"/>
                <a:ea typeface="Prompt" pitchFamily="34" charset="-122"/>
                <a:cs typeface="Prompt" pitchFamily="34" charset="-120"/>
              </a:rPr>
              <a:t>Increased Equity and Inclusion</a:t>
            </a:r>
            <a:endParaRPr lang="en-US" sz="1709" dirty="0"/>
          </a:p>
        </p:txBody>
      </p:sp>
      <p:sp>
        <p:nvSpPr>
          <p:cNvPr id="12" name="Text 5"/>
          <p:cNvSpPr/>
          <p:nvPr/>
        </p:nvSpPr>
        <p:spPr>
          <a:xfrm>
            <a:off x="1953220" y="4334828"/>
            <a:ext cx="6507123" cy="625078"/>
          </a:xfrm>
          <a:prstGeom prst="rect">
            <a:avLst/>
          </a:prstGeom>
          <a:noFill/>
          <a:ln/>
        </p:spPr>
        <p:txBody>
          <a:bodyPr wrap="square" rtlCol="0" anchor="t"/>
          <a:lstStyle/>
          <a:p>
            <a:pPr algn="l" indent="0" marL="0">
              <a:lnSpc>
                <a:spcPts val="2461"/>
              </a:lnSpc>
              <a:buNone/>
            </a:pPr>
            <a:r>
              <a:rPr lang="en-US" sz="1538" dirty="0">
                <a:solidFill>
                  <a:srgbClr val="DAD8E9"/>
                </a:solidFill>
                <a:latin typeface="Mukta" pitchFamily="34" charset="0"/>
                <a:ea typeface="Mukta" pitchFamily="34" charset="-122"/>
                <a:cs typeface="Mukta" pitchFamily="34" charset="-120"/>
              </a:rPr>
              <a:t>The platform's focus on inclusive design and accessibility features will ensure that learners of all backgrounds and abilities have equal opportunities to succeed.</a:t>
            </a:r>
            <a:endParaRPr lang="en-US" sz="1538" dirty="0"/>
          </a:p>
        </p:txBody>
      </p:sp>
      <p:pic>
        <p:nvPicPr>
          <p:cNvPr id="13" name="Image 5" descr="preencoded.png">    </p:cNvPr>
          <p:cNvPicPr>
            <a:picLocks noChangeAspect="1"/>
          </p:cNvPicPr>
          <p:nvPr/>
        </p:nvPicPr>
        <p:blipFill>
          <a:blip r:embed="rId6"/>
          <a:stretch>
            <a:fillRect/>
          </a:stretch>
        </p:blipFill>
        <p:spPr>
          <a:xfrm>
            <a:off x="683657" y="5313878"/>
            <a:ext cx="976670" cy="1716524"/>
          </a:xfrm>
          <a:prstGeom prst="rect">
            <a:avLst/>
          </a:prstGeom>
        </p:spPr>
      </p:pic>
      <p:sp>
        <p:nvSpPr>
          <p:cNvPr id="14" name="Text 6"/>
          <p:cNvSpPr/>
          <p:nvPr/>
        </p:nvSpPr>
        <p:spPr>
          <a:xfrm>
            <a:off x="1953220" y="5509141"/>
            <a:ext cx="3521035" cy="271224"/>
          </a:xfrm>
          <a:prstGeom prst="rect">
            <a:avLst/>
          </a:prstGeom>
          <a:noFill/>
          <a:ln/>
        </p:spPr>
        <p:txBody>
          <a:bodyPr wrap="none" rtlCol="0" anchor="t"/>
          <a:lstStyle/>
          <a:p>
            <a:pPr algn="l" indent="0" marL="0">
              <a:lnSpc>
                <a:spcPts val="2136"/>
              </a:lnSpc>
              <a:buNone/>
            </a:pPr>
            <a:r>
              <a:rPr lang="en-US" sz="1709" dirty="0">
                <a:solidFill>
                  <a:srgbClr val="DAD8E9"/>
                </a:solidFill>
                <a:latin typeface="Prompt" pitchFamily="34" charset="0"/>
                <a:ea typeface="Prompt" pitchFamily="34" charset="-122"/>
                <a:cs typeface="Prompt" pitchFamily="34" charset="-120"/>
              </a:rPr>
              <a:t>Enhanced Educator Effectiveness</a:t>
            </a:r>
            <a:endParaRPr lang="en-US" sz="1709" dirty="0"/>
          </a:p>
        </p:txBody>
      </p:sp>
      <p:sp>
        <p:nvSpPr>
          <p:cNvPr id="15" name="Text 7"/>
          <p:cNvSpPr/>
          <p:nvPr/>
        </p:nvSpPr>
        <p:spPr>
          <a:xfrm>
            <a:off x="1953220" y="5897523"/>
            <a:ext cx="6507123" cy="937617"/>
          </a:xfrm>
          <a:prstGeom prst="rect">
            <a:avLst/>
          </a:prstGeom>
          <a:noFill/>
          <a:ln/>
        </p:spPr>
        <p:txBody>
          <a:bodyPr wrap="square" rtlCol="0" anchor="t"/>
          <a:lstStyle/>
          <a:p>
            <a:pPr algn="l" indent="0" marL="0">
              <a:lnSpc>
                <a:spcPts val="2461"/>
              </a:lnSpc>
              <a:buNone/>
            </a:pPr>
            <a:r>
              <a:rPr lang="en-US" sz="1538" dirty="0">
                <a:solidFill>
                  <a:srgbClr val="DAD8E9"/>
                </a:solidFill>
                <a:latin typeface="Mukta" pitchFamily="34" charset="0"/>
                <a:ea typeface="Mukta" pitchFamily="34" charset="-122"/>
                <a:cs typeface="Mukta" pitchFamily="34" charset="-120"/>
              </a:rPr>
              <a:t>Empowering teachers with powerful tools and data-driven insights will enable them to better support their students' individual needs and foster a more nurturing learning environment.</a:t>
            </a:r>
            <a:endParaRPr lang="en-US" sz="1538"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16098" y="2432090"/>
            <a:ext cx="5054203" cy="3365302"/>
          </a:xfrm>
          <a:prstGeom prst="rect">
            <a:avLst/>
          </a:prstGeom>
        </p:spPr>
      </p:pic>
      <p:sp>
        <p:nvSpPr>
          <p:cNvPr id="6" name="Text 1"/>
          <p:cNvSpPr/>
          <p:nvPr/>
        </p:nvSpPr>
        <p:spPr>
          <a:xfrm>
            <a:off x="6091238" y="1467803"/>
            <a:ext cx="6077664" cy="480060"/>
          </a:xfrm>
          <a:prstGeom prst="rect">
            <a:avLst/>
          </a:prstGeom>
          <a:noFill/>
          <a:ln/>
        </p:spPr>
        <p:txBody>
          <a:bodyPr wrap="none" rtlCol="0" anchor="t"/>
          <a:lstStyle/>
          <a:p>
            <a:pPr indent="0" marL="0">
              <a:lnSpc>
                <a:spcPts val="3780"/>
              </a:lnSpc>
              <a:buNone/>
            </a:pPr>
            <a:r>
              <a:rPr lang="en-US" sz="3024" dirty="0">
                <a:solidFill>
                  <a:srgbClr val="C6BFEE"/>
                </a:solidFill>
                <a:latin typeface="Prompt" pitchFamily="34" charset="0"/>
                <a:ea typeface="Prompt" pitchFamily="34" charset="-122"/>
                <a:cs typeface="Prompt" pitchFamily="34" charset="-120"/>
              </a:rPr>
              <a:t>Shaping the Future of Education</a:t>
            </a:r>
            <a:endParaRPr lang="en-US" sz="3024" dirty="0"/>
          </a:p>
        </p:txBody>
      </p:sp>
      <p:sp>
        <p:nvSpPr>
          <p:cNvPr id="7" name="Shape 2"/>
          <p:cNvSpPr/>
          <p:nvPr/>
        </p:nvSpPr>
        <p:spPr>
          <a:xfrm>
            <a:off x="6091238" y="2207062"/>
            <a:ext cx="7934325" cy="4554617"/>
          </a:xfrm>
          <a:prstGeom prst="roundRect">
            <a:avLst>
              <a:gd name="adj" fmla="val 1594"/>
            </a:avLst>
          </a:prstGeom>
          <a:noFill/>
          <a:ln w="7620">
            <a:solidFill>
              <a:srgbClr val="FFFFFF">
                <a:alpha val="24000"/>
              </a:srgbClr>
            </a:solidFill>
            <a:prstDash val="solid"/>
          </a:ln>
        </p:spPr>
      </p:sp>
      <p:sp>
        <p:nvSpPr>
          <p:cNvPr id="8" name="Shape 3"/>
          <p:cNvSpPr/>
          <p:nvPr/>
        </p:nvSpPr>
        <p:spPr>
          <a:xfrm>
            <a:off x="6098857" y="2214682"/>
            <a:ext cx="7919085" cy="1881902"/>
          </a:xfrm>
          <a:prstGeom prst="rect">
            <a:avLst/>
          </a:prstGeom>
          <a:solidFill>
            <a:srgbClr val="FFFFFF">
              <a:alpha val="4000"/>
            </a:srgbClr>
          </a:solidFill>
          <a:ln/>
        </p:spPr>
      </p:sp>
      <p:sp>
        <p:nvSpPr>
          <p:cNvPr id="9" name="Text 4"/>
          <p:cNvSpPr/>
          <p:nvPr/>
        </p:nvSpPr>
        <p:spPr>
          <a:xfrm>
            <a:off x="6271617" y="2325886"/>
            <a:ext cx="3610213" cy="276582"/>
          </a:xfrm>
          <a:prstGeom prst="rect">
            <a:avLst/>
          </a:prstGeom>
          <a:noFill/>
          <a:ln/>
        </p:spPr>
        <p:txBody>
          <a:bodyPr wrap="non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Transformative Impact</a:t>
            </a:r>
            <a:endParaRPr lang="en-US" sz="1361" dirty="0"/>
          </a:p>
        </p:txBody>
      </p:sp>
      <p:sp>
        <p:nvSpPr>
          <p:cNvPr id="10" name="Text 5"/>
          <p:cNvSpPr/>
          <p:nvPr/>
        </p:nvSpPr>
        <p:spPr>
          <a:xfrm>
            <a:off x="10234970" y="2325886"/>
            <a:ext cx="3610213" cy="1659493"/>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By redefining the educational landscape through innovative EdTech solutions, we have the power to unlock the full potential of learners, foster a more equitable and inclusive learning environment, and prepare students for the challenges of the 21st century.</a:t>
            </a:r>
            <a:endParaRPr lang="en-US" sz="1361" dirty="0"/>
          </a:p>
        </p:txBody>
      </p:sp>
      <p:sp>
        <p:nvSpPr>
          <p:cNvPr id="11" name="Shape 6"/>
          <p:cNvSpPr/>
          <p:nvPr/>
        </p:nvSpPr>
        <p:spPr>
          <a:xfrm>
            <a:off x="6098857" y="4096583"/>
            <a:ext cx="7919085" cy="1328737"/>
          </a:xfrm>
          <a:prstGeom prst="rect">
            <a:avLst/>
          </a:prstGeom>
          <a:solidFill>
            <a:srgbClr val="000000">
              <a:alpha val="4000"/>
            </a:srgbClr>
          </a:solidFill>
          <a:ln/>
        </p:spPr>
      </p:sp>
      <p:sp>
        <p:nvSpPr>
          <p:cNvPr id="12" name="Text 7"/>
          <p:cNvSpPr/>
          <p:nvPr/>
        </p:nvSpPr>
        <p:spPr>
          <a:xfrm>
            <a:off x="6271617" y="4207788"/>
            <a:ext cx="3610213" cy="276582"/>
          </a:xfrm>
          <a:prstGeom prst="rect">
            <a:avLst/>
          </a:prstGeom>
          <a:noFill/>
          <a:ln/>
        </p:spPr>
        <p:txBody>
          <a:bodyPr wrap="non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Collaborative Approach</a:t>
            </a:r>
            <a:endParaRPr lang="en-US" sz="1361" dirty="0"/>
          </a:p>
        </p:txBody>
      </p:sp>
      <p:sp>
        <p:nvSpPr>
          <p:cNvPr id="13" name="Text 8"/>
          <p:cNvSpPr/>
          <p:nvPr/>
        </p:nvSpPr>
        <p:spPr>
          <a:xfrm>
            <a:off x="10234970" y="4207788"/>
            <a:ext cx="3610213" cy="1106329"/>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At the heart of this project lies a collaborative spirit, where educators, technologists, policymakers, and community stakeholders work in tandem to create a brighter future for education.</a:t>
            </a:r>
            <a:endParaRPr lang="en-US" sz="1361" dirty="0"/>
          </a:p>
        </p:txBody>
      </p:sp>
      <p:sp>
        <p:nvSpPr>
          <p:cNvPr id="14" name="Shape 9"/>
          <p:cNvSpPr/>
          <p:nvPr/>
        </p:nvSpPr>
        <p:spPr>
          <a:xfrm>
            <a:off x="6098857" y="5425321"/>
            <a:ext cx="7919085" cy="1328737"/>
          </a:xfrm>
          <a:prstGeom prst="rect">
            <a:avLst/>
          </a:prstGeom>
          <a:solidFill>
            <a:srgbClr val="FFFFFF">
              <a:alpha val="4000"/>
            </a:srgbClr>
          </a:solidFill>
          <a:ln/>
        </p:spPr>
      </p:sp>
      <p:sp>
        <p:nvSpPr>
          <p:cNvPr id="15" name="Text 10"/>
          <p:cNvSpPr/>
          <p:nvPr/>
        </p:nvSpPr>
        <p:spPr>
          <a:xfrm>
            <a:off x="6271617" y="5536525"/>
            <a:ext cx="3610213" cy="276582"/>
          </a:xfrm>
          <a:prstGeom prst="rect">
            <a:avLst/>
          </a:prstGeom>
          <a:noFill/>
          <a:ln/>
        </p:spPr>
        <p:txBody>
          <a:bodyPr wrap="non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Scalable and Sustainable</a:t>
            </a:r>
            <a:endParaRPr lang="en-US" sz="1361" dirty="0"/>
          </a:p>
        </p:txBody>
      </p:sp>
      <p:sp>
        <p:nvSpPr>
          <p:cNvPr id="16" name="Text 11"/>
          <p:cNvSpPr/>
          <p:nvPr/>
        </p:nvSpPr>
        <p:spPr>
          <a:xfrm>
            <a:off x="10234970" y="5536525"/>
            <a:ext cx="3610213" cy="1106329"/>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The platform is designed to be scalable and sustainable, ensuring that its benefits can be widely accessible and continuously improved upon, driving lasting change in the education sector.</a:t>
            </a:r>
            <a:endParaRPr lang="en-US" sz="1361"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666405"/>
            <a:ext cx="7415927" cy="946309"/>
          </a:xfrm>
          <a:prstGeom prst="rect">
            <a:avLst/>
          </a:prstGeom>
          <a:noFill/>
          <a:ln/>
        </p:spPr>
        <p:txBody>
          <a:bodyPr wrap="none" rtlCol="0" anchor="t"/>
          <a:lstStyle/>
          <a:p>
            <a:pPr indent="0" marL="0">
              <a:lnSpc>
                <a:spcPts val="7452"/>
              </a:lnSpc>
              <a:buNone/>
            </a:pPr>
            <a:r>
              <a:rPr lang="en-US" sz="5962" dirty="0">
                <a:solidFill>
                  <a:srgbClr val="C6BFEE"/>
                </a:solidFill>
                <a:latin typeface="Prompt" pitchFamily="34" charset="0"/>
                <a:ea typeface="Prompt" pitchFamily="34" charset="-122"/>
                <a:cs typeface="Prompt" pitchFamily="34" charset="-120"/>
              </a:rPr>
              <a:t>Conclusion</a:t>
            </a:r>
            <a:endParaRPr lang="en-US" sz="5962" dirty="0"/>
          </a:p>
        </p:txBody>
      </p:sp>
      <p:sp>
        <p:nvSpPr>
          <p:cNvPr id="6" name="Text 2"/>
          <p:cNvSpPr/>
          <p:nvPr/>
        </p:nvSpPr>
        <p:spPr>
          <a:xfrm>
            <a:off x="864037" y="3982998"/>
            <a:ext cx="7415927" cy="1580198"/>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As we have seen, innovative EdTech solutions hold the key to transforming education and unlocking the full potential of learners. Through our collaborative efforts, we are shaping a brighter future where quality education is accessible to all.</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2024-07-19T10:09:37Z</dcterms:created>
  <dcterms:modified xsi:type="dcterms:W3CDTF">2024-07-19T10:09:37Z</dcterms:modified>
</cp:coreProperties>
</file>